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7.xml" ContentType="application/vnd.openxmlformats-officedocument.presentationml.notesSlide+xml"/>
  <Override PartName="/ppt/comments/comment1.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1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8"/>
  </p:notesMasterIdLst>
  <p:sldIdLst>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 id="304" r:id="rId23"/>
    <p:sldId id="305" r:id="rId24"/>
    <p:sldId id="306" r:id="rId25"/>
    <p:sldId id="307" r:id="rId26"/>
    <p:sldId id="308"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Life insurance as an asset class" id="{BA4381FC-925C-41B2-8750-DEDCC6659BF0}">
          <p14:sldIdLst>
            <p14:sldId id="287"/>
            <p14:sldId id="288"/>
            <p14:sldId id="289"/>
            <p14:sldId id="290"/>
            <p14:sldId id="291"/>
            <p14:sldId id="292"/>
            <p14:sldId id="293"/>
            <p14:sldId id="294"/>
            <p14:sldId id="295"/>
            <p14:sldId id="296"/>
            <p14:sldId id="297"/>
            <p14:sldId id="298"/>
            <p14:sldId id="299"/>
            <p14:sldId id="300"/>
            <p14:sldId id="301"/>
            <p14:sldId id="302"/>
            <p14:sldId id="303"/>
            <p14:sldId id="304"/>
            <p14:sldId id="305"/>
            <p14:sldId id="306"/>
            <p14:sldId id="307"/>
            <p14:sldId id="308"/>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z Pfohl" initials="LP" lastIdx="5" clrIdx="0">
    <p:extLst>
      <p:ext uri="{19B8F6BF-5375-455C-9EA6-DF929625EA0E}">
        <p15:presenceInfo xmlns:p15="http://schemas.microsoft.com/office/powerpoint/2012/main" userId="S::Liz.Pfohl@sunlife.com::41b74cd0-5f5f-48aa-9607-c6a65e37d8e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9CBC6"/>
    <a:srgbClr val="516E66"/>
    <a:srgbClr val="6868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3E3EB9-7295-4D94-9B3C-B8ACB4659462}" v="684" dt="2022-05-31T18:22:54.9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77556" autoAdjust="0"/>
  </p:normalViewPr>
  <p:slideViewPr>
    <p:cSldViewPr snapToGrid="0">
      <p:cViewPr varScale="1">
        <p:scale>
          <a:sx n="88" d="100"/>
          <a:sy n="88" d="100"/>
        </p:scale>
        <p:origin x="702" y="90"/>
      </p:cViewPr>
      <p:guideLst/>
    </p:cSldViewPr>
  </p:slideViewPr>
  <p:outlineViewPr>
    <p:cViewPr>
      <p:scale>
        <a:sx n="33" d="100"/>
        <a:sy n="33" d="100"/>
      </p:scale>
      <p:origin x="0" y="-151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35"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z Pfohl" userId="41b74cd0-5f5f-48aa-9607-c6a65e37d8e0" providerId="ADAL" clId="{46DD0CE8-FF05-484C-9CDE-13807B420040}"/>
    <pc:docChg chg="modSld">
      <pc:chgData name="Liz Pfohl" userId="41b74cd0-5f5f-48aa-9607-c6a65e37d8e0" providerId="ADAL" clId="{46DD0CE8-FF05-484C-9CDE-13807B420040}" dt="2022-05-26T14:49:21.954" v="0" actId="962"/>
      <pc:docMkLst>
        <pc:docMk/>
      </pc:docMkLst>
      <pc:sldChg chg="modSp mod">
        <pc:chgData name="Liz Pfohl" userId="41b74cd0-5f5f-48aa-9607-c6a65e37d8e0" providerId="ADAL" clId="{46DD0CE8-FF05-484C-9CDE-13807B420040}" dt="2022-05-26T14:49:21.954" v="0" actId="962"/>
        <pc:sldMkLst>
          <pc:docMk/>
          <pc:sldMk cId="3504889809" sldId="290"/>
        </pc:sldMkLst>
        <pc:spChg chg="mod">
          <ac:chgData name="Liz Pfohl" userId="41b74cd0-5f5f-48aa-9607-c6a65e37d8e0" providerId="ADAL" clId="{46DD0CE8-FF05-484C-9CDE-13807B420040}" dt="2022-05-26T14:49:21.954" v="0" actId="962"/>
          <ac:spMkLst>
            <pc:docMk/>
            <pc:sldMk cId="3504889809" sldId="290"/>
            <ac:spMk id="3" creationId="{9BADF5F6-E3B3-41F7-A29B-F50676A457C6}"/>
          </ac:spMkLst>
        </pc:spChg>
      </pc:sldChg>
    </pc:docChg>
  </pc:docChgLst>
  <pc:docChgLst>
    <pc:chgData name="Liz Pfohl" userId="41b74cd0-5f5f-48aa-9607-c6a65e37d8e0" providerId="ADAL" clId="{1C3E3EB9-7295-4D94-9B3C-B8ACB4659462}"/>
    <pc:docChg chg="undo custSel modSld modSection">
      <pc:chgData name="Liz Pfohl" userId="41b74cd0-5f5f-48aa-9607-c6a65e37d8e0" providerId="ADAL" clId="{1C3E3EB9-7295-4D94-9B3C-B8ACB4659462}" dt="2022-05-31T18:24:19.897" v="1839" actId="13244"/>
      <pc:docMkLst>
        <pc:docMk/>
      </pc:docMkLst>
      <pc:sldChg chg="modSp mod">
        <pc:chgData name="Liz Pfohl" userId="41b74cd0-5f5f-48aa-9607-c6a65e37d8e0" providerId="ADAL" clId="{1C3E3EB9-7295-4D94-9B3C-B8ACB4659462}" dt="2022-05-31T18:19:29.045" v="1786" actId="13244"/>
        <pc:sldMkLst>
          <pc:docMk/>
          <pc:sldMk cId="3504889809" sldId="290"/>
        </pc:sldMkLst>
        <pc:spChg chg="mod ord">
          <ac:chgData name="Liz Pfohl" userId="41b74cd0-5f5f-48aa-9607-c6a65e37d8e0" providerId="ADAL" clId="{1C3E3EB9-7295-4D94-9B3C-B8ACB4659462}" dt="2022-05-31T18:19:23.542" v="1784" actId="13244"/>
          <ac:spMkLst>
            <pc:docMk/>
            <pc:sldMk cId="3504889809" sldId="290"/>
            <ac:spMk id="13" creationId="{CAF9893A-F7E9-4FF6-B96A-9683AE945011}"/>
          </ac:spMkLst>
        </pc:spChg>
        <pc:spChg chg="ord">
          <ac:chgData name="Liz Pfohl" userId="41b74cd0-5f5f-48aa-9607-c6a65e37d8e0" providerId="ADAL" clId="{1C3E3EB9-7295-4D94-9B3C-B8ACB4659462}" dt="2022-05-31T18:19:26.539" v="1785" actId="13244"/>
          <ac:spMkLst>
            <pc:docMk/>
            <pc:sldMk cId="3504889809" sldId="290"/>
            <ac:spMk id="15" creationId="{1549022C-BEA3-2344-AB7B-2EE67DF753EA}"/>
          </ac:spMkLst>
        </pc:spChg>
        <pc:picChg chg="mod ord">
          <ac:chgData name="Liz Pfohl" userId="41b74cd0-5f5f-48aa-9607-c6a65e37d8e0" providerId="ADAL" clId="{1C3E3EB9-7295-4D94-9B3C-B8ACB4659462}" dt="2022-05-31T18:19:29.045" v="1786" actId="13244"/>
          <ac:picMkLst>
            <pc:docMk/>
            <pc:sldMk cId="3504889809" sldId="290"/>
            <ac:picMk id="14" creationId="{A0AC7E50-DC4B-4AB8-98A5-1F1F9C5A60F7}"/>
          </ac:picMkLst>
        </pc:picChg>
      </pc:sldChg>
      <pc:sldChg chg="addSp delSp modSp mod">
        <pc:chgData name="Liz Pfohl" userId="41b74cd0-5f5f-48aa-9607-c6a65e37d8e0" providerId="ADAL" clId="{1C3E3EB9-7295-4D94-9B3C-B8ACB4659462}" dt="2022-05-31T18:19:58.290" v="1790" actId="13244"/>
        <pc:sldMkLst>
          <pc:docMk/>
          <pc:sldMk cId="2481106283" sldId="291"/>
        </pc:sldMkLst>
        <pc:spChg chg="mod ord">
          <ac:chgData name="Liz Pfohl" userId="41b74cd0-5f5f-48aa-9607-c6a65e37d8e0" providerId="ADAL" clId="{1C3E3EB9-7295-4D94-9B3C-B8ACB4659462}" dt="2022-05-31T18:19:49.270" v="1788" actId="13244"/>
          <ac:spMkLst>
            <pc:docMk/>
            <pc:sldMk cId="2481106283" sldId="291"/>
            <ac:spMk id="3" creationId="{9BADF5F6-E3B3-41F7-A29B-F50676A457C6}"/>
          </ac:spMkLst>
        </pc:spChg>
        <pc:spChg chg="mod ord">
          <ac:chgData name="Liz Pfohl" userId="41b74cd0-5f5f-48aa-9607-c6a65e37d8e0" providerId="ADAL" clId="{1C3E3EB9-7295-4D94-9B3C-B8ACB4659462}" dt="2022-05-31T18:19:47.326" v="1787" actId="13244"/>
          <ac:spMkLst>
            <pc:docMk/>
            <pc:sldMk cId="2481106283" sldId="291"/>
            <ac:spMk id="13" creationId="{CAF9893A-F7E9-4FF6-B96A-9683AE945011}"/>
          </ac:spMkLst>
        </pc:spChg>
        <pc:spChg chg="ord">
          <ac:chgData name="Liz Pfohl" userId="41b74cd0-5f5f-48aa-9607-c6a65e37d8e0" providerId="ADAL" clId="{1C3E3EB9-7295-4D94-9B3C-B8ACB4659462}" dt="2022-05-31T18:19:54.414" v="1789" actId="13244"/>
          <ac:spMkLst>
            <pc:docMk/>
            <pc:sldMk cId="2481106283" sldId="291"/>
            <ac:spMk id="16" creationId="{D8767CE9-F2AD-48AD-B25B-DF7DBC7AE6E2}"/>
          </ac:spMkLst>
        </pc:spChg>
        <pc:picChg chg="add del mod ord">
          <ac:chgData name="Liz Pfohl" userId="41b74cd0-5f5f-48aa-9607-c6a65e37d8e0" providerId="ADAL" clId="{1C3E3EB9-7295-4D94-9B3C-B8ACB4659462}" dt="2022-05-31T18:19:58.290" v="1790" actId="13244"/>
          <ac:picMkLst>
            <pc:docMk/>
            <pc:sldMk cId="2481106283" sldId="291"/>
            <ac:picMk id="7" creationId="{3632881C-2202-4BF2-A9DF-308A71547499}"/>
          </ac:picMkLst>
        </pc:picChg>
      </pc:sldChg>
      <pc:sldChg chg="addSp delSp modSp mod">
        <pc:chgData name="Liz Pfohl" userId="41b74cd0-5f5f-48aa-9607-c6a65e37d8e0" providerId="ADAL" clId="{1C3E3EB9-7295-4D94-9B3C-B8ACB4659462}" dt="2022-05-31T18:17:53.447" v="1768" actId="33553"/>
        <pc:sldMkLst>
          <pc:docMk/>
          <pc:sldMk cId="4013033996" sldId="292"/>
        </pc:sldMkLst>
        <pc:spChg chg="mod">
          <ac:chgData name="Liz Pfohl" userId="41b74cd0-5f5f-48aa-9607-c6a65e37d8e0" providerId="ADAL" clId="{1C3E3EB9-7295-4D94-9B3C-B8ACB4659462}" dt="2022-05-31T18:12:13.019" v="775" actId="962"/>
          <ac:spMkLst>
            <pc:docMk/>
            <pc:sldMk cId="4013033996" sldId="292"/>
            <ac:spMk id="11" creationId="{72A11F33-CD51-4B4B-BD7E-234B108F2141}"/>
          </ac:spMkLst>
        </pc:spChg>
        <pc:spChg chg="mod">
          <ac:chgData name="Liz Pfohl" userId="41b74cd0-5f5f-48aa-9607-c6a65e37d8e0" providerId="ADAL" clId="{1C3E3EB9-7295-4D94-9B3C-B8ACB4659462}" dt="2022-05-31T18:17:53.447" v="1768" actId="33553"/>
          <ac:spMkLst>
            <pc:docMk/>
            <pc:sldMk cId="4013033996" sldId="292"/>
            <ac:spMk id="13" creationId="{CAF9893A-F7E9-4FF6-B96A-9683AE945011}"/>
          </ac:spMkLst>
        </pc:spChg>
        <pc:graphicFrameChg chg="add del mod">
          <ac:chgData name="Liz Pfohl" userId="41b74cd0-5f5f-48aa-9607-c6a65e37d8e0" providerId="ADAL" clId="{1C3E3EB9-7295-4D94-9B3C-B8ACB4659462}" dt="2022-05-31T18:12:06.635" v="774" actId="962"/>
          <ac:graphicFrameMkLst>
            <pc:docMk/>
            <pc:sldMk cId="4013033996" sldId="292"/>
            <ac:graphicFrameMk id="10" creationId="{6D815A44-1B52-4119-BD59-1918BE40FA50}"/>
          </ac:graphicFrameMkLst>
        </pc:graphicFrameChg>
      </pc:sldChg>
      <pc:sldChg chg="addSp delSp modSp mod">
        <pc:chgData name="Liz Pfohl" userId="41b74cd0-5f5f-48aa-9607-c6a65e37d8e0" providerId="ADAL" clId="{1C3E3EB9-7295-4D94-9B3C-B8ACB4659462}" dt="2022-05-31T18:17:57.103" v="1769" actId="33553"/>
        <pc:sldMkLst>
          <pc:docMk/>
          <pc:sldMk cId="2556061240" sldId="293"/>
        </pc:sldMkLst>
        <pc:spChg chg="mod">
          <ac:chgData name="Liz Pfohl" userId="41b74cd0-5f5f-48aa-9607-c6a65e37d8e0" providerId="ADAL" clId="{1C3E3EB9-7295-4D94-9B3C-B8ACB4659462}" dt="2022-05-31T18:05:35.075" v="3" actId="1076"/>
          <ac:spMkLst>
            <pc:docMk/>
            <pc:sldMk cId="2556061240" sldId="293"/>
            <ac:spMk id="7" creationId="{7382EDBA-BFE3-45A2-8E1F-2F8211BA493F}"/>
          </ac:spMkLst>
        </pc:spChg>
        <pc:spChg chg="mod">
          <ac:chgData name="Liz Pfohl" userId="41b74cd0-5f5f-48aa-9607-c6a65e37d8e0" providerId="ADAL" clId="{1C3E3EB9-7295-4D94-9B3C-B8ACB4659462}" dt="2022-05-31T18:17:57.103" v="1769" actId="33553"/>
          <ac:spMkLst>
            <pc:docMk/>
            <pc:sldMk cId="2556061240" sldId="293"/>
            <ac:spMk id="13" creationId="{CAF9893A-F7E9-4FF6-B96A-9683AE945011}"/>
          </ac:spMkLst>
        </pc:spChg>
        <pc:graphicFrameChg chg="add mod">
          <ac:chgData name="Liz Pfohl" userId="41b74cd0-5f5f-48aa-9607-c6a65e37d8e0" providerId="ADAL" clId="{1C3E3EB9-7295-4D94-9B3C-B8ACB4659462}" dt="2022-05-31T18:05:27.259" v="2" actId="12788"/>
          <ac:graphicFrameMkLst>
            <pc:docMk/>
            <pc:sldMk cId="2556061240" sldId="293"/>
            <ac:graphicFrameMk id="8" creationId="{B3E1B502-F578-4853-AEFB-194B4EA1F766}"/>
          </ac:graphicFrameMkLst>
        </pc:graphicFrameChg>
        <pc:picChg chg="del">
          <ac:chgData name="Liz Pfohl" userId="41b74cd0-5f5f-48aa-9607-c6a65e37d8e0" providerId="ADAL" clId="{1C3E3EB9-7295-4D94-9B3C-B8ACB4659462}" dt="2022-05-31T18:05:20.308" v="0" actId="478"/>
          <ac:picMkLst>
            <pc:docMk/>
            <pc:sldMk cId="2556061240" sldId="293"/>
            <ac:picMk id="6" creationId="{C0C89AA1-AE94-4FE8-8AAE-80D34A1F410E}"/>
          </ac:picMkLst>
        </pc:picChg>
      </pc:sldChg>
      <pc:sldChg chg="modSp mod">
        <pc:chgData name="Liz Pfohl" userId="41b74cd0-5f5f-48aa-9607-c6a65e37d8e0" providerId="ADAL" clId="{1C3E3EB9-7295-4D94-9B3C-B8ACB4659462}" dt="2022-05-31T18:18:02.303" v="1770" actId="33553"/>
        <pc:sldMkLst>
          <pc:docMk/>
          <pc:sldMk cId="689043860" sldId="294"/>
        </pc:sldMkLst>
        <pc:spChg chg="mod">
          <ac:chgData name="Liz Pfohl" userId="41b74cd0-5f5f-48aa-9607-c6a65e37d8e0" providerId="ADAL" clId="{1C3E3EB9-7295-4D94-9B3C-B8ACB4659462}" dt="2022-05-31T18:18:02.303" v="1770" actId="33553"/>
          <ac:spMkLst>
            <pc:docMk/>
            <pc:sldMk cId="689043860" sldId="294"/>
            <ac:spMk id="13" creationId="{CAF9893A-F7E9-4FF6-B96A-9683AE945011}"/>
          </ac:spMkLst>
        </pc:spChg>
        <pc:grpChg chg="mod">
          <ac:chgData name="Liz Pfohl" userId="41b74cd0-5f5f-48aa-9607-c6a65e37d8e0" providerId="ADAL" clId="{1C3E3EB9-7295-4D94-9B3C-B8ACB4659462}" dt="2022-05-31T18:12:17.324" v="776" actId="962"/>
          <ac:grpSpMkLst>
            <pc:docMk/>
            <pc:sldMk cId="689043860" sldId="294"/>
            <ac:grpSpMk id="5" creationId="{766CC556-46F1-419E-B140-3F75B8FF9CED}"/>
          </ac:grpSpMkLst>
        </pc:grpChg>
        <pc:grpChg chg="mod">
          <ac:chgData name="Liz Pfohl" userId="41b74cd0-5f5f-48aa-9607-c6a65e37d8e0" providerId="ADAL" clId="{1C3E3EB9-7295-4D94-9B3C-B8ACB4659462}" dt="2022-05-31T18:12:20.764" v="777" actId="962"/>
          <ac:grpSpMkLst>
            <pc:docMk/>
            <pc:sldMk cId="689043860" sldId="294"/>
            <ac:grpSpMk id="21" creationId="{B87BE473-F5F2-45CB-895E-D5DB1868E9B2}"/>
          </ac:grpSpMkLst>
        </pc:grpChg>
        <pc:grpChg chg="mod">
          <ac:chgData name="Liz Pfohl" userId="41b74cd0-5f5f-48aa-9607-c6a65e37d8e0" providerId="ADAL" clId="{1C3E3EB9-7295-4D94-9B3C-B8ACB4659462}" dt="2022-05-31T18:12:23.191" v="778" actId="962"/>
          <ac:grpSpMkLst>
            <pc:docMk/>
            <pc:sldMk cId="689043860" sldId="294"/>
            <ac:grpSpMk id="24" creationId="{31FC9385-C7FD-4357-910F-4BE1249F1699}"/>
          </ac:grpSpMkLst>
        </pc:grpChg>
      </pc:sldChg>
      <pc:sldChg chg="modSp mod">
        <pc:chgData name="Liz Pfohl" userId="41b74cd0-5f5f-48aa-9607-c6a65e37d8e0" providerId="ADAL" clId="{1C3E3EB9-7295-4D94-9B3C-B8ACB4659462}" dt="2022-05-31T18:18:04.556" v="1771" actId="33553"/>
        <pc:sldMkLst>
          <pc:docMk/>
          <pc:sldMk cId="3851529901" sldId="295"/>
        </pc:sldMkLst>
        <pc:spChg chg="mod">
          <ac:chgData name="Liz Pfohl" userId="41b74cd0-5f5f-48aa-9607-c6a65e37d8e0" providerId="ADAL" clId="{1C3E3EB9-7295-4D94-9B3C-B8ACB4659462}" dt="2022-05-31T18:18:04.556" v="1771" actId="33553"/>
          <ac:spMkLst>
            <pc:docMk/>
            <pc:sldMk cId="3851529901" sldId="295"/>
            <ac:spMk id="13" creationId="{CAF9893A-F7E9-4FF6-B96A-9683AE945011}"/>
          </ac:spMkLst>
        </pc:spChg>
      </pc:sldChg>
      <pc:sldChg chg="addSp modSp mod">
        <pc:chgData name="Liz Pfohl" userId="41b74cd0-5f5f-48aa-9607-c6a65e37d8e0" providerId="ADAL" clId="{1C3E3EB9-7295-4D94-9B3C-B8ACB4659462}" dt="2022-05-31T18:20:51.114" v="1816" actId="962"/>
        <pc:sldMkLst>
          <pc:docMk/>
          <pc:sldMk cId="148482862" sldId="296"/>
        </pc:sldMkLst>
        <pc:spChg chg="mod ord">
          <ac:chgData name="Liz Pfohl" userId="41b74cd0-5f5f-48aa-9607-c6a65e37d8e0" providerId="ADAL" clId="{1C3E3EB9-7295-4D94-9B3C-B8ACB4659462}" dt="2022-05-31T18:20:37.119" v="1794" actId="164"/>
          <ac:spMkLst>
            <pc:docMk/>
            <pc:sldMk cId="148482862" sldId="296"/>
            <ac:spMk id="8" creationId="{D15A526C-76E3-40FA-B89C-2868C5618BCC}"/>
          </ac:spMkLst>
        </pc:spChg>
        <pc:spChg chg="mod">
          <ac:chgData name="Liz Pfohl" userId="41b74cd0-5f5f-48aa-9607-c6a65e37d8e0" providerId="ADAL" clId="{1C3E3EB9-7295-4D94-9B3C-B8ACB4659462}" dt="2022-05-31T18:18:09.903" v="1772" actId="33553"/>
          <ac:spMkLst>
            <pc:docMk/>
            <pc:sldMk cId="148482862" sldId="296"/>
            <ac:spMk id="13" creationId="{CAF9893A-F7E9-4FF6-B96A-9683AE945011}"/>
          </ac:spMkLst>
        </pc:spChg>
        <pc:spChg chg="mod">
          <ac:chgData name="Liz Pfohl" userId="41b74cd0-5f5f-48aa-9607-c6a65e37d8e0" providerId="ADAL" clId="{1C3E3EB9-7295-4D94-9B3C-B8ACB4659462}" dt="2022-05-31T18:20:37.119" v="1794" actId="164"/>
          <ac:spMkLst>
            <pc:docMk/>
            <pc:sldMk cId="148482862" sldId="296"/>
            <ac:spMk id="15" creationId="{814E3F9D-E5EA-4C9B-9807-220CD6E4CE41}"/>
          </ac:spMkLst>
        </pc:spChg>
        <pc:grpChg chg="mod ord">
          <ac:chgData name="Liz Pfohl" userId="41b74cd0-5f5f-48aa-9607-c6a65e37d8e0" providerId="ADAL" clId="{1C3E3EB9-7295-4D94-9B3C-B8ACB4659462}" dt="2022-05-31T18:20:12.495" v="1791" actId="13244"/>
          <ac:grpSpMkLst>
            <pc:docMk/>
            <pc:sldMk cId="148482862" sldId="296"/>
            <ac:grpSpMk id="3" creationId="{B74BBB92-2569-414F-A87F-37A285194FBB}"/>
          </ac:grpSpMkLst>
        </pc:grpChg>
        <pc:grpChg chg="mod">
          <ac:chgData name="Liz Pfohl" userId="41b74cd0-5f5f-48aa-9607-c6a65e37d8e0" providerId="ADAL" clId="{1C3E3EB9-7295-4D94-9B3C-B8ACB4659462}" dt="2022-05-31T18:12:35.067" v="798" actId="962"/>
          <ac:grpSpMkLst>
            <pc:docMk/>
            <pc:sldMk cId="148482862" sldId="296"/>
            <ac:grpSpMk id="4" creationId="{87002324-F07C-4315-896B-9F4D7E7E9B8A}"/>
          </ac:grpSpMkLst>
        </pc:grpChg>
        <pc:grpChg chg="add mod">
          <ac:chgData name="Liz Pfohl" userId="41b74cd0-5f5f-48aa-9607-c6a65e37d8e0" providerId="ADAL" clId="{1C3E3EB9-7295-4D94-9B3C-B8ACB4659462}" dt="2022-05-31T18:20:51.114" v="1816" actId="962"/>
          <ac:grpSpMkLst>
            <pc:docMk/>
            <pc:sldMk cId="148482862" sldId="296"/>
            <ac:grpSpMk id="12" creationId="{C786BC81-4641-446D-98A0-DE7B091D2016}"/>
          </ac:grpSpMkLst>
        </pc:grpChg>
        <pc:grpChg chg="mod ord">
          <ac:chgData name="Liz Pfohl" userId="41b74cd0-5f5f-48aa-9607-c6a65e37d8e0" providerId="ADAL" clId="{1C3E3EB9-7295-4D94-9B3C-B8ACB4659462}" dt="2022-05-31T18:20:17.102" v="1792" actId="13244"/>
          <ac:grpSpMkLst>
            <pc:docMk/>
            <pc:sldMk cId="148482862" sldId="296"/>
            <ac:grpSpMk id="14" creationId="{30C550D9-38AA-4DE4-80E6-E1A83EFC9DCD}"/>
          </ac:grpSpMkLst>
        </pc:grpChg>
      </pc:sldChg>
      <pc:sldChg chg="addSp delSp modSp mod delCm">
        <pc:chgData name="Liz Pfohl" userId="41b74cd0-5f5f-48aa-9607-c6a65e37d8e0" providerId="ADAL" clId="{1C3E3EB9-7295-4D94-9B3C-B8ACB4659462}" dt="2022-05-31T18:18:14.500" v="1773" actId="33553"/>
        <pc:sldMkLst>
          <pc:docMk/>
          <pc:sldMk cId="3809528018" sldId="297"/>
        </pc:sldMkLst>
        <pc:spChg chg="del">
          <ac:chgData name="Liz Pfohl" userId="41b74cd0-5f5f-48aa-9607-c6a65e37d8e0" providerId="ADAL" clId="{1C3E3EB9-7295-4D94-9B3C-B8ACB4659462}" dt="2022-05-31T18:06:36.042" v="7" actId="478"/>
          <ac:spMkLst>
            <pc:docMk/>
            <pc:sldMk cId="3809528018" sldId="297"/>
            <ac:spMk id="12" creationId="{E90A24E9-008A-4C73-8DBA-9102BDD835F1}"/>
          </ac:spMkLst>
        </pc:spChg>
        <pc:spChg chg="mod">
          <ac:chgData name="Liz Pfohl" userId="41b74cd0-5f5f-48aa-9607-c6a65e37d8e0" providerId="ADAL" clId="{1C3E3EB9-7295-4D94-9B3C-B8ACB4659462}" dt="2022-05-31T18:18:14.500" v="1773" actId="33553"/>
          <ac:spMkLst>
            <pc:docMk/>
            <pc:sldMk cId="3809528018" sldId="297"/>
            <ac:spMk id="13" creationId="{CAF9893A-F7E9-4FF6-B96A-9683AE945011}"/>
          </ac:spMkLst>
        </pc:spChg>
        <pc:spChg chg="mod">
          <ac:chgData name="Liz Pfohl" userId="41b74cd0-5f5f-48aa-9607-c6a65e37d8e0" providerId="ADAL" clId="{1C3E3EB9-7295-4D94-9B3C-B8ACB4659462}" dt="2022-05-31T18:07:45.886" v="9" actId="14100"/>
          <ac:spMkLst>
            <pc:docMk/>
            <pc:sldMk cId="3809528018" sldId="297"/>
            <ac:spMk id="34" creationId="{AD725E7A-3A91-43D4-BB9D-310FF4F7338A}"/>
          </ac:spMkLst>
        </pc:spChg>
        <pc:spChg chg="mod">
          <ac:chgData name="Liz Pfohl" userId="41b74cd0-5f5f-48aa-9607-c6a65e37d8e0" providerId="ADAL" clId="{1C3E3EB9-7295-4D94-9B3C-B8ACB4659462}" dt="2022-05-31T18:08:02.493" v="11" actId="14100"/>
          <ac:spMkLst>
            <pc:docMk/>
            <pc:sldMk cId="3809528018" sldId="297"/>
            <ac:spMk id="36" creationId="{D9B18D36-09EB-4EBE-8384-EF3544465FA3}"/>
          </ac:spMkLst>
        </pc:spChg>
        <pc:spChg chg="mod">
          <ac:chgData name="Liz Pfohl" userId="41b74cd0-5f5f-48aa-9607-c6a65e37d8e0" providerId="ADAL" clId="{1C3E3EB9-7295-4D94-9B3C-B8ACB4659462}" dt="2022-05-31T18:06:14.506" v="5"/>
          <ac:spMkLst>
            <pc:docMk/>
            <pc:sldMk cId="3809528018" sldId="297"/>
            <ac:spMk id="37" creationId="{FDB4ABB8-01E6-459A-A89F-AF37095C9C13}"/>
          </ac:spMkLst>
        </pc:spChg>
        <pc:spChg chg="add mod">
          <ac:chgData name="Liz Pfohl" userId="41b74cd0-5f5f-48aa-9607-c6a65e37d8e0" providerId="ADAL" clId="{1C3E3EB9-7295-4D94-9B3C-B8ACB4659462}" dt="2022-05-31T18:06:22.243" v="6" actId="1076"/>
          <ac:spMkLst>
            <pc:docMk/>
            <pc:sldMk cId="3809528018" sldId="297"/>
            <ac:spMk id="40" creationId="{AD1BD910-7374-4933-8607-DC35DF0A173F}"/>
          </ac:spMkLst>
        </pc:spChg>
        <pc:spChg chg="add mod">
          <ac:chgData name="Liz Pfohl" userId="41b74cd0-5f5f-48aa-9607-c6a65e37d8e0" providerId="ADAL" clId="{1C3E3EB9-7295-4D94-9B3C-B8ACB4659462}" dt="2022-05-31T18:06:22.243" v="6" actId="1076"/>
          <ac:spMkLst>
            <pc:docMk/>
            <pc:sldMk cId="3809528018" sldId="297"/>
            <ac:spMk id="41" creationId="{88481F14-A96F-4165-A67B-5B79FA7978C2}"/>
          </ac:spMkLst>
        </pc:spChg>
        <pc:spChg chg="add mod">
          <ac:chgData name="Liz Pfohl" userId="41b74cd0-5f5f-48aa-9607-c6a65e37d8e0" providerId="ADAL" clId="{1C3E3EB9-7295-4D94-9B3C-B8ACB4659462}" dt="2022-05-31T18:06:22.243" v="6" actId="1076"/>
          <ac:spMkLst>
            <pc:docMk/>
            <pc:sldMk cId="3809528018" sldId="297"/>
            <ac:spMk id="42" creationId="{AE292128-5ED1-48AA-8422-73D4B471C09D}"/>
          </ac:spMkLst>
        </pc:spChg>
        <pc:grpChg chg="del">
          <ac:chgData name="Liz Pfohl" userId="41b74cd0-5f5f-48aa-9607-c6a65e37d8e0" providerId="ADAL" clId="{1C3E3EB9-7295-4D94-9B3C-B8ACB4659462}" dt="2022-05-31T18:05:58.479" v="4" actId="478"/>
          <ac:grpSpMkLst>
            <pc:docMk/>
            <pc:sldMk cId="3809528018" sldId="297"/>
            <ac:grpSpMk id="2" creationId="{F7A76AC6-3959-4337-A4A3-F2DB006A8F1B}"/>
          </ac:grpSpMkLst>
        </pc:grpChg>
        <pc:grpChg chg="add mod">
          <ac:chgData name="Liz Pfohl" userId="41b74cd0-5f5f-48aa-9607-c6a65e37d8e0" providerId="ADAL" clId="{1C3E3EB9-7295-4D94-9B3C-B8ACB4659462}" dt="2022-05-31T18:13:30.890" v="888" actId="962"/>
          <ac:grpSpMkLst>
            <pc:docMk/>
            <pc:sldMk cId="3809528018" sldId="297"/>
            <ac:grpSpMk id="32" creationId="{AF316D4C-4EFF-489F-B6AA-DA645027B87A}"/>
          </ac:grpSpMkLst>
        </pc:grpChg>
        <pc:grpChg chg="mod">
          <ac:chgData name="Liz Pfohl" userId="41b74cd0-5f5f-48aa-9607-c6a65e37d8e0" providerId="ADAL" clId="{1C3E3EB9-7295-4D94-9B3C-B8ACB4659462}" dt="2022-05-31T18:06:14.506" v="5"/>
          <ac:grpSpMkLst>
            <pc:docMk/>
            <pc:sldMk cId="3809528018" sldId="297"/>
            <ac:grpSpMk id="33" creationId="{68548B6B-10EC-4DB0-956E-06DCB9FD7628}"/>
          </ac:grpSpMkLst>
        </pc:grpChg>
        <pc:grpChg chg="mod">
          <ac:chgData name="Liz Pfohl" userId="41b74cd0-5f5f-48aa-9607-c6a65e37d8e0" providerId="ADAL" clId="{1C3E3EB9-7295-4D94-9B3C-B8ACB4659462}" dt="2022-05-31T18:06:14.506" v="5"/>
          <ac:grpSpMkLst>
            <pc:docMk/>
            <pc:sldMk cId="3809528018" sldId="297"/>
            <ac:grpSpMk id="35" creationId="{EDDC4CFF-4455-4B57-A25A-DD4E3710E45A}"/>
          </ac:grpSpMkLst>
        </pc:grpChg>
        <pc:cxnChg chg="mod">
          <ac:chgData name="Liz Pfohl" userId="41b74cd0-5f5f-48aa-9607-c6a65e37d8e0" providerId="ADAL" clId="{1C3E3EB9-7295-4D94-9B3C-B8ACB4659462}" dt="2022-05-31T18:06:14.506" v="5"/>
          <ac:cxnSpMkLst>
            <pc:docMk/>
            <pc:sldMk cId="3809528018" sldId="297"/>
            <ac:cxnSpMk id="38" creationId="{58826F5A-5009-4DA3-8F17-25A4E34C49E2}"/>
          </ac:cxnSpMkLst>
        </pc:cxnChg>
        <pc:cxnChg chg="mod">
          <ac:chgData name="Liz Pfohl" userId="41b74cd0-5f5f-48aa-9607-c6a65e37d8e0" providerId="ADAL" clId="{1C3E3EB9-7295-4D94-9B3C-B8ACB4659462}" dt="2022-05-31T18:07:45.886" v="9" actId="14100"/>
          <ac:cxnSpMkLst>
            <pc:docMk/>
            <pc:sldMk cId="3809528018" sldId="297"/>
            <ac:cxnSpMk id="39" creationId="{17E0BE98-5D96-4B35-B17D-B5A1E420CE49}"/>
          </ac:cxnSpMkLst>
        </pc:cxnChg>
        <pc:cxnChg chg="add mod">
          <ac:chgData name="Liz Pfohl" userId="41b74cd0-5f5f-48aa-9607-c6a65e37d8e0" providerId="ADAL" clId="{1C3E3EB9-7295-4D94-9B3C-B8ACB4659462}" dt="2022-05-31T18:13:40.197" v="889" actId="962"/>
          <ac:cxnSpMkLst>
            <pc:docMk/>
            <pc:sldMk cId="3809528018" sldId="297"/>
            <ac:cxnSpMk id="43" creationId="{A574A8DF-07F9-49B4-A439-3ADDAF2A2658}"/>
          </ac:cxnSpMkLst>
        </pc:cxnChg>
        <pc:cxnChg chg="add mod">
          <ac:chgData name="Liz Pfohl" userId="41b74cd0-5f5f-48aa-9607-c6a65e37d8e0" providerId="ADAL" clId="{1C3E3EB9-7295-4D94-9B3C-B8ACB4659462}" dt="2022-05-31T18:13:41.894" v="890" actId="962"/>
          <ac:cxnSpMkLst>
            <pc:docMk/>
            <pc:sldMk cId="3809528018" sldId="297"/>
            <ac:cxnSpMk id="44" creationId="{E9522ED6-71EA-48E5-8DCC-A179B88DDFE0}"/>
          </ac:cxnSpMkLst>
        </pc:cxnChg>
        <pc:cxnChg chg="add mod">
          <ac:chgData name="Liz Pfohl" userId="41b74cd0-5f5f-48aa-9607-c6a65e37d8e0" providerId="ADAL" clId="{1C3E3EB9-7295-4D94-9B3C-B8ACB4659462}" dt="2022-05-31T18:13:44.126" v="891" actId="962"/>
          <ac:cxnSpMkLst>
            <pc:docMk/>
            <pc:sldMk cId="3809528018" sldId="297"/>
            <ac:cxnSpMk id="45" creationId="{B86F7166-F25A-404D-A329-09CA0FEE57C1}"/>
          </ac:cxnSpMkLst>
        </pc:cxnChg>
      </pc:sldChg>
      <pc:sldChg chg="modSp mod">
        <pc:chgData name="Liz Pfohl" userId="41b74cd0-5f5f-48aa-9607-c6a65e37d8e0" providerId="ADAL" clId="{1C3E3EB9-7295-4D94-9B3C-B8ACB4659462}" dt="2022-05-31T18:21:44.854" v="1820" actId="13244"/>
        <pc:sldMkLst>
          <pc:docMk/>
          <pc:sldMk cId="1164006207" sldId="298"/>
        </pc:sldMkLst>
        <pc:spChg chg="mod ord">
          <ac:chgData name="Liz Pfohl" userId="41b74cd0-5f5f-48aa-9607-c6a65e37d8e0" providerId="ADAL" clId="{1C3E3EB9-7295-4D94-9B3C-B8ACB4659462}" dt="2022-05-31T18:21:36.662" v="1818" actId="13244"/>
          <ac:spMkLst>
            <pc:docMk/>
            <pc:sldMk cId="1164006207" sldId="298"/>
            <ac:spMk id="3" creationId="{9BADF5F6-E3B3-41F7-A29B-F50676A457C6}"/>
          </ac:spMkLst>
        </pc:spChg>
        <pc:spChg chg="mod ord">
          <ac:chgData name="Liz Pfohl" userId="41b74cd0-5f5f-48aa-9607-c6a65e37d8e0" providerId="ADAL" clId="{1C3E3EB9-7295-4D94-9B3C-B8ACB4659462}" dt="2022-05-31T18:21:33.578" v="1817" actId="13244"/>
          <ac:spMkLst>
            <pc:docMk/>
            <pc:sldMk cId="1164006207" sldId="298"/>
            <ac:spMk id="13" creationId="{CAF9893A-F7E9-4FF6-B96A-9683AE945011}"/>
          </ac:spMkLst>
        </pc:spChg>
        <pc:spChg chg="ord">
          <ac:chgData name="Liz Pfohl" userId="41b74cd0-5f5f-48aa-9607-c6a65e37d8e0" providerId="ADAL" clId="{1C3E3EB9-7295-4D94-9B3C-B8ACB4659462}" dt="2022-05-31T18:21:44.854" v="1820" actId="13244"/>
          <ac:spMkLst>
            <pc:docMk/>
            <pc:sldMk cId="1164006207" sldId="298"/>
            <ac:spMk id="16" creationId="{D8767CE9-F2AD-48AD-B25B-DF7DBC7AE6E2}"/>
          </ac:spMkLst>
        </pc:spChg>
        <pc:graphicFrameChg chg="mod">
          <ac:chgData name="Liz Pfohl" userId="41b74cd0-5f5f-48aa-9607-c6a65e37d8e0" providerId="ADAL" clId="{1C3E3EB9-7295-4D94-9B3C-B8ACB4659462}" dt="2022-05-31T18:21:39.430" v="1819" actId="13244"/>
          <ac:graphicFrameMkLst>
            <pc:docMk/>
            <pc:sldMk cId="1164006207" sldId="298"/>
            <ac:graphicFrameMk id="9" creationId="{34838C9E-AC0D-4475-B83A-C8FD563A6C4A}"/>
          </ac:graphicFrameMkLst>
        </pc:graphicFrameChg>
      </pc:sldChg>
      <pc:sldChg chg="modSp mod">
        <pc:chgData name="Liz Pfohl" userId="41b74cd0-5f5f-48aa-9607-c6a65e37d8e0" providerId="ADAL" clId="{1C3E3EB9-7295-4D94-9B3C-B8ACB4659462}" dt="2022-05-31T18:22:11.324" v="1821" actId="13244"/>
        <pc:sldMkLst>
          <pc:docMk/>
          <pc:sldMk cId="798093343" sldId="299"/>
        </pc:sldMkLst>
        <pc:spChg chg="ord">
          <ac:chgData name="Liz Pfohl" userId="41b74cd0-5f5f-48aa-9607-c6a65e37d8e0" providerId="ADAL" clId="{1C3E3EB9-7295-4D94-9B3C-B8ACB4659462}" dt="2022-05-31T18:22:11.324" v="1821" actId="13244"/>
          <ac:spMkLst>
            <pc:docMk/>
            <pc:sldMk cId="798093343" sldId="299"/>
            <ac:spMk id="12" creationId="{E90A24E9-008A-4C73-8DBA-9102BDD835F1}"/>
          </ac:spMkLst>
        </pc:spChg>
        <pc:spChg chg="mod">
          <ac:chgData name="Liz Pfohl" userId="41b74cd0-5f5f-48aa-9607-c6a65e37d8e0" providerId="ADAL" clId="{1C3E3EB9-7295-4D94-9B3C-B8ACB4659462}" dt="2022-05-31T18:18:23.976" v="1775" actId="33553"/>
          <ac:spMkLst>
            <pc:docMk/>
            <pc:sldMk cId="798093343" sldId="299"/>
            <ac:spMk id="13" creationId="{CAF9893A-F7E9-4FF6-B96A-9683AE945011}"/>
          </ac:spMkLst>
        </pc:spChg>
        <pc:graphicFrameChg chg="mod">
          <ac:chgData name="Liz Pfohl" userId="41b74cd0-5f5f-48aa-9607-c6a65e37d8e0" providerId="ADAL" clId="{1C3E3EB9-7295-4D94-9B3C-B8ACB4659462}" dt="2022-05-31T18:15:00.770" v="1098" actId="962"/>
          <ac:graphicFrameMkLst>
            <pc:docMk/>
            <pc:sldMk cId="798093343" sldId="299"/>
            <ac:graphicFrameMk id="32" creationId="{0CA22736-4FA5-48ED-B831-C9475A0D3521}"/>
          </ac:graphicFrameMkLst>
        </pc:graphicFrameChg>
      </pc:sldChg>
      <pc:sldChg chg="modSp mod">
        <pc:chgData name="Liz Pfohl" userId="41b74cd0-5f5f-48aa-9607-c6a65e37d8e0" providerId="ADAL" clId="{1C3E3EB9-7295-4D94-9B3C-B8ACB4659462}" dt="2022-05-31T18:18:27.003" v="1776" actId="33553"/>
        <pc:sldMkLst>
          <pc:docMk/>
          <pc:sldMk cId="3333040883" sldId="301"/>
        </pc:sldMkLst>
        <pc:spChg chg="mod">
          <ac:chgData name="Liz Pfohl" userId="41b74cd0-5f5f-48aa-9607-c6a65e37d8e0" providerId="ADAL" clId="{1C3E3EB9-7295-4D94-9B3C-B8ACB4659462}" dt="2022-05-31T18:18:27.003" v="1776" actId="33553"/>
          <ac:spMkLst>
            <pc:docMk/>
            <pc:sldMk cId="3333040883" sldId="301"/>
            <ac:spMk id="13" creationId="{CAF9893A-F7E9-4FF6-B96A-9683AE945011}"/>
          </ac:spMkLst>
        </pc:spChg>
        <pc:graphicFrameChg chg="modGraphic">
          <ac:chgData name="Liz Pfohl" userId="41b74cd0-5f5f-48aa-9607-c6a65e37d8e0" providerId="ADAL" clId="{1C3E3EB9-7295-4D94-9B3C-B8ACB4659462}" dt="2022-05-31T18:17:28.149" v="1765" actId="13238"/>
          <ac:graphicFrameMkLst>
            <pc:docMk/>
            <pc:sldMk cId="3333040883" sldId="301"/>
            <ac:graphicFrameMk id="7" creationId="{45878D3A-63CB-471D-A45C-2D7F933369BF}"/>
          </ac:graphicFrameMkLst>
        </pc:graphicFrameChg>
      </pc:sldChg>
      <pc:sldChg chg="modSp mod">
        <pc:chgData name="Liz Pfohl" userId="41b74cd0-5f5f-48aa-9607-c6a65e37d8e0" providerId="ADAL" clId="{1C3E3EB9-7295-4D94-9B3C-B8ACB4659462}" dt="2022-05-31T18:18:31.642" v="1777" actId="33553"/>
        <pc:sldMkLst>
          <pc:docMk/>
          <pc:sldMk cId="4024196185" sldId="302"/>
        </pc:sldMkLst>
        <pc:spChg chg="mod">
          <ac:chgData name="Liz Pfohl" userId="41b74cd0-5f5f-48aa-9607-c6a65e37d8e0" providerId="ADAL" clId="{1C3E3EB9-7295-4D94-9B3C-B8ACB4659462}" dt="2022-05-31T18:18:31.642" v="1777" actId="33553"/>
          <ac:spMkLst>
            <pc:docMk/>
            <pc:sldMk cId="4024196185" sldId="302"/>
            <ac:spMk id="13" creationId="{CAF9893A-F7E9-4FF6-B96A-9683AE945011}"/>
          </ac:spMkLst>
        </pc:spChg>
        <pc:graphicFrameChg chg="mod">
          <ac:chgData name="Liz Pfohl" userId="41b74cd0-5f5f-48aa-9607-c6a65e37d8e0" providerId="ADAL" clId="{1C3E3EB9-7295-4D94-9B3C-B8ACB4659462}" dt="2022-05-31T18:15:51.047" v="1284" actId="962"/>
          <ac:graphicFrameMkLst>
            <pc:docMk/>
            <pc:sldMk cId="4024196185" sldId="302"/>
            <ac:graphicFrameMk id="5" creationId="{BFF0FF7C-3C36-4F68-BC68-4AF7CB83C855}"/>
          </ac:graphicFrameMkLst>
        </pc:graphicFrameChg>
      </pc:sldChg>
      <pc:sldChg chg="modSp mod">
        <pc:chgData name="Liz Pfohl" userId="41b74cd0-5f5f-48aa-9607-c6a65e37d8e0" providerId="ADAL" clId="{1C3E3EB9-7295-4D94-9B3C-B8ACB4659462}" dt="2022-05-31T18:22:41.532" v="1824" actId="13244"/>
        <pc:sldMkLst>
          <pc:docMk/>
          <pc:sldMk cId="2571039211" sldId="303"/>
        </pc:sldMkLst>
        <pc:spChg chg="mod ord">
          <ac:chgData name="Liz Pfohl" userId="41b74cd0-5f5f-48aa-9607-c6a65e37d8e0" providerId="ADAL" clId="{1C3E3EB9-7295-4D94-9B3C-B8ACB4659462}" dt="2022-05-31T18:22:37.290" v="1823" actId="13244"/>
          <ac:spMkLst>
            <pc:docMk/>
            <pc:sldMk cId="2571039211" sldId="303"/>
            <ac:spMk id="7" creationId="{5CE86781-AF14-4B27-82F1-4A68AB51E2CB}"/>
          </ac:spMkLst>
        </pc:spChg>
        <pc:spChg chg="mod">
          <ac:chgData name="Liz Pfohl" userId="41b74cd0-5f5f-48aa-9607-c6a65e37d8e0" providerId="ADAL" clId="{1C3E3EB9-7295-4D94-9B3C-B8ACB4659462}" dt="2022-05-31T18:18:38.720" v="1778" actId="33553"/>
          <ac:spMkLst>
            <pc:docMk/>
            <pc:sldMk cId="2571039211" sldId="303"/>
            <ac:spMk id="13" creationId="{CAF9893A-F7E9-4FF6-B96A-9683AE945011}"/>
          </ac:spMkLst>
        </pc:spChg>
        <pc:picChg chg="mod ord">
          <ac:chgData name="Liz Pfohl" userId="41b74cd0-5f5f-48aa-9607-c6a65e37d8e0" providerId="ADAL" clId="{1C3E3EB9-7295-4D94-9B3C-B8ACB4659462}" dt="2022-05-31T18:22:41.532" v="1824" actId="13244"/>
          <ac:picMkLst>
            <pc:docMk/>
            <pc:sldMk cId="2571039211" sldId="303"/>
            <ac:picMk id="10" creationId="{A9A80769-2A2B-4823-AC7A-AE4E36A08C74}"/>
          </ac:picMkLst>
        </pc:picChg>
      </pc:sldChg>
      <pc:sldChg chg="modSp mod">
        <pc:chgData name="Liz Pfohl" userId="41b74cd0-5f5f-48aa-9607-c6a65e37d8e0" providerId="ADAL" clId="{1C3E3EB9-7295-4D94-9B3C-B8ACB4659462}" dt="2022-05-31T18:22:54.999" v="1825" actId="13244"/>
        <pc:sldMkLst>
          <pc:docMk/>
          <pc:sldMk cId="2342418918" sldId="304"/>
        </pc:sldMkLst>
        <pc:spChg chg="mod">
          <ac:chgData name="Liz Pfohl" userId="41b74cd0-5f5f-48aa-9607-c6a65e37d8e0" providerId="ADAL" clId="{1C3E3EB9-7295-4D94-9B3C-B8ACB4659462}" dt="2022-05-31T18:18:43.470" v="1779" actId="33553"/>
          <ac:spMkLst>
            <pc:docMk/>
            <pc:sldMk cId="2342418918" sldId="304"/>
            <ac:spMk id="13" creationId="{CAF9893A-F7E9-4FF6-B96A-9683AE945011}"/>
          </ac:spMkLst>
        </pc:spChg>
        <pc:graphicFrameChg chg="mod">
          <ac:chgData name="Liz Pfohl" userId="41b74cd0-5f5f-48aa-9607-c6a65e37d8e0" providerId="ADAL" clId="{1C3E3EB9-7295-4D94-9B3C-B8ACB4659462}" dt="2022-05-31T18:22:54.999" v="1825" actId="13244"/>
          <ac:graphicFrameMkLst>
            <pc:docMk/>
            <pc:sldMk cId="2342418918" sldId="304"/>
            <ac:graphicFrameMk id="10" creationId="{2996F4B8-A4CC-4DF3-815D-440BD6DAC39A}"/>
          </ac:graphicFrameMkLst>
        </pc:graphicFrameChg>
      </pc:sldChg>
      <pc:sldChg chg="modSp mod">
        <pc:chgData name="Liz Pfohl" userId="41b74cd0-5f5f-48aa-9607-c6a65e37d8e0" providerId="ADAL" clId="{1C3E3EB9-7295-4D94-9B3C-B8ACB4659462}" dt="2022-05-31T18:23:31.264" v="1831" actId="13244"/>
        <pc:sldMkLst>
          <pc:docMk/>
          <pc:sldMk cId="349543898" sldId="305"/>
        </pc:sldMkLst>
        <pc:spChg chg="mod ord">
          <ac:chgData name="Liz Pfohl" userId="41b74cd0-5f5f-48aa-9607-c6a65e37d8e0" providerId="ADAL" clId="{1C3E3EB9-7295-4D94-9B3C-B8ACB4659462}" dt="2022-05-31T18:23:17.220" v="1829" actId="13244"/>
          <ac:spMkLst>
            <pc:docMk/>
            <pc:sldMk cId="349543898" sldId="305"/>
            <ac:spMk id="7" creationId="{5CE86781-AF14-4B27-82F1-4A68AB51E2CB}"/>
          </ac:spMkLst>
        </pc:spChg>
        <pc:spChg chg="mod">
          <ac:chgData name="Liz Pfohl" userId="41b74cd0-5f5f-48aa-9607-c6a65e37d8e0" providerId="ADAL" clId="{1C3E3EB9-7295-4D94-9B3C-B8ACB4659462}" dt="2022-05-31T18:18:47.887" v="1780" actId="33553"/>
          <ac:spMkLst>
            <pc:docMk/>
            <pc:sldMk cId="349543898" sldId="305"/>
            <ac:spMk id="13" creationId="{CAF9893A-F7E9-4FF6-B96A-9683AE945011}"/>
          </ac:spMkLst>
        </pc:spChg>
        <pc:spChg chg="ord">
          <ac:chgData name="Liz Pfohl" userId="41b74cd0-5f5f-48aa-9607-c6a65e37d8e0" providerId="ADAL" clId="{1C3E3EB9-7295-4D94-9B3C-B8ACB4659462}" dt="2022-05-31T18:23:07.585" v="1826" actId="13244"/>
          <ac:spMkLst>
            <pc:docMk/>
            <pc:sldMk cId="349543898" sldId="305"/>
            <ac:spMk id="16" creationId="{D8767CE9-F2AD-48AD-B25B-DF7DBC7AE6E2}"/>
          </ac:spMkLst>
        </pc:spChg>
        <pc:spChg chg="ord">
          <ac:chgData name="Liz Pfohl" userId="41b74cd0-5f5f-48aa-9607-c6a65e37d8e0" providerId="ADAL" clId="{1C3E3EB9-7295-4D94-9B3C-B8ACB4659462}" dt="2022-05-31T18:23:31.264" v="1831" actId="13244"/>
          <ac:spMkLst>
            <pc:docMk/>
            <pc:sldMk cId="349543898" sldId="305"/>
            <ac:spMk id="19" creationId="{1359F435-9F59-4AAD-A653-A76841E658B3}"/>
          </ac:spMkLst>
        </pc:spChg>
        <pc:grpChg chg="mod">
          <ac:chgData name="Liz Pfohl" userId="41b74cd0-5f5f-48aa-9607-c6a65e37d8e0" providerId="ADAL" clId="{1C3E3EB9-7295-4D94-9B3C-B8ACB4659462}" dt="2022-05-31T18:17:09.592" v="1748" actId="962"/>
          <ac:grpSpMkLst>
            <pc:docMk/>
            <pc:sldMk cId="349543898" sldId="305"/>
            <ac:grpSpMk id="2" creationId="{1DDA3D90-A6BF-43F3-A2FE-720A33A8FDFC}"/>
          </ac:grpSpMkLst>
        </pc:grpChg>
        <pc:picChg chg="ord">
          <ac:chgData name="Liz Pfohl" userId="41b74cd0-5f5f-48aa-9607-c6a65e37d8e0" providerId="ADAL" clId="{1C3E3EB9-7295-4D94-9B3C-B8ACB4659462}" dt="2022-05-31T18:23:24.892" v="1830" actId="13244"/>
          <ac:picMkLst>
            <pc:docMk/>
            <pc:sldMk cId="349543898" sldId="305"/>
            <ac:picMk id="18" creationId="{B7D09A9D-DB36-49AA-95F4-7A0472C24D9B}"/>
          </ac:picMkLst>
        </pc:picChg>
      </pc:sldChg>
      <pc:sldChg chg="modSp mod">
        <pc:chgData name="Liz Pfohl" userId="41b74cd0-5f5f-48aa-9607-c6a65e37d8e0" providerId="ADAL" clId="{1C3E3EB9-7295-4D94-9B3C-B8ACB4659462}" dt="2022-05-31T18:24:19.897" v="1839" actId="13244"/>
        <pc:sldMkLst>
          <pc:docMk/>
          <pc:sldMk cId="4109363087" sldId="306"/>
        </pc:sldMkLst>
        <pc:spChg chg="ord">
          <ac:chgData name="Liz Pfohl" userId="41b74cd0-5f5f-48aa-9607-c6a65e37d8e0" providerId="ADAL" clId="{1C3E3EB9-7295-4D94-9B3C-B8ACB4659462}" dt="2022-05-31T18:23:54.179" v="1833" actId="13244"/>
          <ac:spMkLst>
            <pc:docMk/>
            <pc:sldMk cId="4109363087" sldId="306"/>
            <ac:spMk id="12" creationId="{05EA4304-7245-4D6A-AAD3-095565B9776E}"/>
          </ac:spMkLst>
        </pc:spChg>
        <pc:spChg chg="mod">
          <ac:chgData name="Liz Pfohl" userId="41b74cd0-5f5f-48aa-9607-c6a65e37d8e0" providerId="ADAL" clId="{1C3E3EB9-7295-4D94-9B3C-B8ACB4659462}" dt="2022-05-31T18:18:50.886" v="1781" actId="33553"/>
          <ac:spMkLst>
            <pc:docMk/>
            <pc:sldMk cId="4109363087" sldId="306"/>
            <ac:spMk id="13" creationId="{CAF9893A-F7E9-4FF6-B96A-9683AE945011}"/>
          </ac:spMkLst>
        </pc:spChg>
        <pc:spChg chg="ord">
          <ac:chgData name="Liz Pfohl" userId="41b74cd0-5f5f-48aa-9607-c6a65e37d8e0" providerId="ADAL" clId="{1C3E3EB9-7295-4D94-9B3C-B8ACB4659462}" dt="2022-05-31T18:23:57.542" v="1834" actId="13244"/>
          <ac:spMkLst>
            <pc:docMk/>
            <pc:sldMk cId="4109363087" sldId="306"/>
            <ac:spMk id="14" creationId="{A20215D4-45AF-46CE-AA42-4791E8BD4E4C}"/>
          </ac:spMkLst>
        </pc:spChg>
        <pc:spChg chg="ord">
          <ac:chgData name="Liz Pfohl" userId="41b74cd0-5f5f-48aa-9607-c6a65e37d8e0" providerId="ADAL" clId="{1C3E3EB9-7295-4D94-9B3C-B8ACB4659462}" dt="2022-05-31T18:24:12.787" v="1837" actId="13244"/>
          <ac:spMkLst>
            <pc:docMk/>
            <pc:sldMk cId="4109363087" sldId="306"/>
            <ac:spMk id="16" creationId="{CB43171F-CCA7-4E2B-9FDC-C87DB0FCD5C9}"/>
          </ac:spMkLst>
        </pc:spChg>
        <pc:spChg chg="ord">
          <ac:chgData name="Liz Pfohl" userId="41b74cd0-5f5f-48aa-9607-c6a65e37d8e0" providerId="ADAL" clId="{1C3E3EB9-7295-4D94-9B3C-B8ACB4659462}" dt="2022-05-31T18:24:16.053" v="1838" actId="13244"/>
          <ac:spMkLst>
            <pc:docMk/>
            <pc:sldMk cId="4109363087" sldId="306"/>
            <ac:spMk id="17" creationId="{A1131966-739A-4B60-8B46-770609E573FF}"/>
          </ac:spMkLst>
        </pc:spChg>
        <pc:picChg chg="ord">
          <ac:chgData name="Liz Pfohl" userId="41b74cd0-5f5f-48aa-9607-c6a65e37d8e0" providerId="ADAL" clId="{1C3E3EB9-7295-4D94-9B3C-B8ACB4659462}" dt="2022-05-31T18:23:47.250" v="1832" actId="13244"/>
          <ac:picMkLst>
            <pc:docMk/>
            <pc:sldMk cId="4109363087" sldId="306"/>
            <ac:picMk id="11" creationId="{28D85DDD-FD0B-45B6-B03D-445DD07EA455}"/>
          </ac:picMkLst>
        </pc:picChg>
        <pc:picChg chg="ord">
          <ac:chgData name="Liz Pfohl" userId="41b74cd0-5f5f-48aa-9607-c6a65e37d8e0" providerId="ADAL" clId="{1C3E3EB9-7295-4D94-9B3C-B8ACB4659462}" dt="2022-05-31T18:24:07.640" v="1836" actId="13244"/>
          <ac:picMkLst>
            <pc:docMk/>
            <pc:sldMk cId="4109363087" sldId="306"/>
            <ac:picMk id="19" creationId="{A22D3048-370E-45E1-8BB0-82573E06FB15}"/>
          </ac:picMkLst>
        </pc:picChg>
        <pc:picChg chg="mod ord">
          <ac:chgData name="Liz Pfohl" userId="41b74cd0-5f5f-48aa-9607-c6a65e37d8e0" providerId="ADAL" clId="{1C3E3EB9-7295-4D94-9B3C-B8ACB4659462}" dt="2022-05-31T18:24:19.897" v="1839" actId="13244"/>
          <ac:picMkLst>
            <pc:docMk/>
            <pc:sldMk cId="4109363087" sldId="306"/>
            <ac:picMk id="20" creationId="{5F7608E6-3CA1-4562-8F9C-91FB2872450F}"/>
          </ac:picMkLst>
        </pc:picChg>
      </pc:sldChg>
      <pc:sldChg chg="modSp mod">
        <pc:chgData name="Liz Pfohl" userId="41b74cd0-5f5f-48aa-9607-c6a65e37d8e0" providerId="ADAL" clId="{1C3E3EB9-7295-4D94-9B3C-B8ACB4659462}" dt="2022-05-31T18:18:53.353" v="1782" actId="33553"/>
        <pc:sldMkLst>
          <pc:docMk/>
          <pc:sldMk cId="2801184888" sldId="307"/>
        </pc:sldMkLst>
        <pc:spChg chg="mod">
          <ac:chgData name="Liz Pfohl" userId="41b74cd0-5f5f-48aa-9607-c6a65e37d8e0" providerId="ADAL" clId="{1C3E3EB9-7295-4D94-9B3C-B8ACB4659462}" dt="2022-05-31T18:18:53.353" v="1782" actId="33553"/>
          <ac:spMkLst>
            <pc:docMk/>
            <pc:sldMk cId="2801184888" sldId="307"/>
            <ac:spMk id="13" creationId="{CAF9893A-F7E9-4FF6-B96A-9683AE945011}"/>
          </ac:spMkLst>
        </pc:spChg>
      </pc:sldChg>
    </pc:docChg>
  </pc:docChgLst>
  <pc:docChgLst>
    <pc:chgData name="Mark Davis" userId="S::mark.davis@sunlife.com::bda26e1f-0bff-4ccc-a01e-9b4bc5adc1a4" providerId="AD" clId="Web-{27D60A23-51C0-4652-7B18-E2591B55DCFF}"/>
    <pc:docChg chg="modSld">
      <pc:chgData name="Mark Davis" userId="S::mark.davis@sunlife.com::bda26e1f-0bff-4ccc-a01e-9b4bc5adc1a4" providerId="AD" clId="Web-{27D60A23-51C0-4652-7B18-E2591B55DCFF}" dt="2022-05-26T17:36:05.541" v="1" actId="1076"/>
      <pc:docMkLst>
        <pc:docMk/>
      </pc:docMkLst>
      <pc:sldChg chg="modSp">
        <pc:chgData name="Mark Davis" userId="S::mark.davis@sunlife.com::bda26e1f-0bff-4ccc-a01e-9b4bc5adc1a4" providerId="AD" clId="Web-{27D60A23-51C0-4652-7B18-E2591B55DCFF}" dt="2022-05-26T17:36:05.541" v="1" actId="1076"/>
        <pc:sldMkLst>
          <pc:docMk/>
          <pc:sldMk cId="2342418918" sldId="304"/>
        </pc:sldMkLst>
        <pc:graphicFrameChg chg="mod">
          <ac:chgData name="Mark Davis" userId="S::mark.davis@sunlife.com::bda26e1f-0bff-4ccc-a01e-9b4bc5adc1a4" providerId="AD" clId="Web-{27D60A23-51C0-4652-7B18-E2591B55DCFF}" dt="2022-05-26T17:36:05.541" v="1" actId="1076"/>
          <ac:graphicFrameMkLst>
            <pc:docMk/>
            <pc:sldMk cId="2342418918" sldId="304"/>
            <ac:graphicFrameMk id="10" creationId="{2996F4B8-A4CC-4DF3-815D-440BD6DAC39A}"/>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9100759502348882E-2"/>
          <c:y val="3.1030537349184865E-2"/>
          <c:w val="0.7089874679106708"/>
          <c:h val="0.84731916260194817"/>
        </c:manualLayout>
      </c:layout>
      <c:barChart>
        <c:barDir val="col"/>
        <c:grouping val="percentStacked"/>
        <c:varyColors val="0"/>
        <c:ser>
          <c:idx val="0"/>
          <c:order val="0"/>
          <c:tx>
            <c:strRef>
              <c:f>Sheet1!$B$1</c:f>
              <c:strCache>
                <c:ptCount val="1"/>
                <c:pt idx="0">
                  <c:v>Cash &amp; Cash Equivalents</c:v>
                </c:pt>
              </c:strCache>
            </c:strRef>
          </c:tx>
          <c:spPr>
            <a:solidFill>
              <a:srgbClr val="003945"/>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Sun Life Sans Light" panose="020B03040303040303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Sheet1!$B$2:$B$9</c:f>
              <c:numCache>
                <c:formatCode>0.00%</c:formatCode>
                <c:ptCount val="8"/>
                <c:pt idx="0">
                  <c:v>0.26600000000000001</c:v>
                </c:pt>
                <c:pt idx="1">
                  <c:v>0.25600000000000001</c:v>
                </c:pt>
                <c:pt idx="2">
                  <c:v>0.23499999999999999</c:v>
                </c:pt>
                <c:pt idx="3">
                  <c:v>0.27300000000000002</c:v>
                </c:pt>
                <c:pt idx="4">
                  <c:v>0.22500000000000001</c:v>
                </c:pt>
                <c:pt idx="5">
                  <c:v>0.26300000000000001</c:v>
                </c:pt>
                <c:pt idx="6">
                  <c:v>0.25</c:v>
                </c:pt>
                <c:pt idx="7">
                  <c:v>0.24</c:v>
                </c:pt>
              </c:numCache>
            </c:numRef>
          </c:val>
          <c:extLst>
            <c:ext xmlns:c16="http://schemas.microsoft.com/office/drawing/2014/chart" uri="{C3380CC4-5D6E-409C-BE32-E72D297353CC}">
              <c16:uniqueId val="{00000000-CDB5-4412-9D29-227951F9D771}"/>
            </c:ext>
          </c:extLst>
        </c:ser>
        <c:ser>
          <c:idx val="1"/>
          <c:order val="1"/>
          <c:tx>
            <c:strRef>
              <c:f>Sheet1!$C$1</c:f>
              <c:strCache>
                <c:ptCount val="1"/>
                <c:pt idx="0">
                  <c:v>Fixed Income</c:v>
                </c:pt>
              </c:strCache>
            </c:strRef>
          </c:tx>
          <c:spPr>
            <a:solidFill>
              <a:srgbClr val="004C6C"/>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Sun Life Sans Light" panose="020B03040303040303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Sheet1!$C$2:$C$9</c:f>
              <c:numCache>
                <c:formatCode>0.00%</c:formatCode>
                <c:ptCount val="8"/>
                <c:pt idx="0">
                  <c:v>0.16400000000000001</c:v>
                </c:pt>
                <c:pt idx="1">
                  <c:v>0.16900000000000001</c:v>
                </c:pt>
                <c:pt idx="2">
                  <c:v>0.18</c:v>
                </c:pt>
                <c:pt idx="3">
                  <c:v>0.18</c:v>
                </c:pt>
                <c:pt idx="4">
                  <c:v>0.18099999999999999</c:v>
                </c:pt>
                <c:pt idx="5">
                  <c:v>0.18099999999999999</c:v>
                </c:pt>
                <c:pt idx="6">
                  <c:v>0.17</c:v>
                </c:pt>
                <c:pt idx="7">
                  <c:v>0.18</c:v>
                </c:pt>
              </c:numCache>
            </c:numRef>
          </c:val>
          <c:extLst>
            <c:ext xmlns:c16="http://schemas.microsoft.com/office/drawing/2014/chart" uri="{C3380CC4-5D6E-409C-BE32-E72D297353CC}">
              <c16:uniqueId val="{00000001-CDB5-4412-9D29-227951F9D771}"/>
            </c:ext>
          </c:extLst>
        </c:ser>
        <c:ser>
          <c:idx val="2"/>
          <c:order val="2"/>
          <c:tx>
            <c:strRef>
              <c:f>Sheet1!$D$1</c:f>
              <c:strCache>
                <c:ptCount val="1"/>
                <c:pt idx="0">
                  <c:v>Equities</c:v>
                </c:pt>
              </c:strCache>
            </c:strRef>
          </c:tx>
          <c:spPr>
            <a:solidFill>
              <a:srgbClr val="0B713A"/>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Sun Life Sans Light" panose="020B03040303040303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Sheet1!$D$2:$D$9</c:f>
              <c:numCache>
                <c:formatCode>0.00%</c:formatCode>
                <c:ptCount val="8"/>
                <c:pt idx="0">
                  <c:v>0.248</c:v>
                </c:pt>
                <c:pt idx="1">
                  <c:v>0.26800000000000002</c:v>
                </c:pt>
                <c:pt idx="2">
                  <c:v>0.248</c:v>
                </c:pt>
                <c:pt idx="3">
                  <c:v>0.311</c:v>
                </c:pt>
                <c:pt idx="4">
                  <c:v>0.36799999999999999</c:v>
                </c:pt>
                <c:pt idx="5">
                  <c:v>0.27100000000000002</c:v>
                </c:pt>
                <c:pt idx="6">
                  <c:v>0.3</c:v>
                </c:pt>
                <c:pt idx="7">
                  <c:v>0.3</c:v>
                </c:pt>
              </c:numCache>
            </c:numRef>
          </c:val>
          <c:extLst>
            <c:ext xmlns:c16="http://schemas.microsoft.com/office/drawing/2014/chart" uri="{C3380CC4-5D6E-409C-BE32-E72D297353CC}">
              <c16:uniqueId val="{00000002-CDB5-4412-9D29-227951F9D771}"/>
            </c:ext>
          </c:extLst>
        </c:ser>
        <c:ser>
          <c:idx val="3"/>
          <c:order val="3"/>
          <c:tx>
            <c:strRef>
              <c:f>Sheet1!$E$1</c:f>
              <c:strCache>
                <c:ptCount val="1"/>
                <c:pt idx="0">
                  <c:v>Real Estate</c:v>
                </c:pt>
              </c:strCache>
            </c:strRef>
          </c:tx>
          <c:spPr>
            <a:solidFill>
              <a:srgbClr val="C00000"/>
            </a:solidFill>
            <a:ln>
              <a:noFill/>
            </a:ln>
            <a:effectLst/>
          </c:spPr>
          <c:invertIfNegative val="0"/>
          <c:dPt>
            <c:idx val="5"/>
            <c:invertIfNegative val="0"/>
            <c:bubble3D val="0"/>
            <c:spPr>
              <a:solidFill>
                <a:srgbClr val="C00000"/>
              </a:solidFill>
              <a:ln>
                <a:noFill/>
              </a:ln>
              <a:effectLst/>
            </c:spPr>
            <c:extLst>
              <c:ext xmlns:c16="http://schemas.microsoft.com/office/drawing/2014/chart" uri="{C3380CC4-5D6E-409C-BE32-E72D297353CC}">
                <c16:uniqueId val="{00000004-CDB5-4412-9D29-227951F9D771}"/>
              </c:ext>
            </c:extLst>
          </c:dPt>
          <c:dLbls>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bg1"/>
                    </a:solidFill>
                    <a:latin typeface="Sun Life Sans Light" panose="020B03040303040303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Sheet1!$E$2:$E$9</c:f>
              <c:numCache>
                <c:formatCode>0.00%</c:formatCode>
                <c:ptCount val="8"/>
                <c:pt idx="0">
                  <c:v>0.187</c:v>
                </c:pt>
                <c:pt idx="1">
                  <c:v>0.17599999999999999</c:v>
                </c:pt>
                <c:pt idx="2">
                  <c:v>0.17899999999999999</c:v>
                </c:pt>
                <c:pt idx="3">
                  <c:v>0.14000000000000001</c:v>
                </c:pt>
                <c:pt idx="4">
                  <c:v>0.124</c:v>
                </c:pt>
                <c:pt idx="5">
                  <c:v>0.156</c:v>
                </c:pt>
                <c:pt idx="6">
                  <c:v>0.15</c:v>
                </c:pt>
                <c:pt idx="7">
                  <c:v>0.15</c:v>
                </c:pt>
              </c:numCache>
            </c:numRef>
          </c:val>
          <c:extLst>
            <c:ext xmlns:c16="http://schemas.microsoft.com/office/drawing/2014/chart" uri="{C3380CC4-5D6E-409C-BE32-E72D297353CC}">
              <c16:uniqueId val="{00000005-CDB5-4412-9D29-227951F9D771}"/>
            </c:ext>
          </c:extLst>
        </c:ser>
        <c:ser>
          <c:idx val="4"/>
          <c:order val="4"/>
          <c:tx>
            <c:strRef>
              <c:f>Sheet1!$F$1</c:f>
              <c:strCache>
                <c:ptCount val="1"/>
                <c:pt idx="0">
                  <c:v>Alternative Investments</c:v>
                </c:pt>
              </c:strCache>
            </c:strRef>
          </c:tx>
          <c:spPr>
            <a:solidFill>
              <a:srgbClr val="FFC000"/>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600" b="1" i="0" u="none" strike="noStrike" kern="1200" baseline="0">
                    <a:solidFill>
                      <a:schemeClr val="tx1">
                        <a:lumMod val="75000"/>
                        <a:lumOff val="25000"/>
                      </a:schemeClr>
                    </a:solidFill>
                    <a:latin typeface="Sun Life Sans Light" panose="020B03040303040303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Sheet1!$F$2:$F$9</c:f>
              <c:numCache>
                <c:formatCode>0.00%</c:formatCode>
                <c:ptCount val="8"/>
                <c:pt idx="0">
                  <c:v>0.13</c:v>
                </c:pt>
                <c:pt idx="1">
                  <c:v>0.13</c:v>
                </c:pt>
                <c:pt idx="2">
                  <c:v>0.157</c:v>
                </c:pt>
                <c:pt idx="3">
                  <c:v>9.7000000000000003E-2</c:v>
                </c:pt>
                <c:pt idx="4">
                  <c:v>0.10199999999999999</c:v>
                </c:pt>
                <c:pt idx="5">
                  <c:v>0.129</c:v>
                </c:pt>
                <c:pt idx="6">
                  <c:v>0.13</c:v>
                </c:pt>
                <c:pt idx="7">
                  <c:v>0.13</c:v>
                </c:pt>
              </c:numCache>
            </c:numRef>
          </c:val>
          <c:extLst>
            <c:ext xmlns:c16="http://schemas.microsoft.com/office/drawing/2014/chart" uri="{C3380CC4-5D6E-409C-BE32-E72D297353CC}">
              <c16:uniqueId val="{00000006-CDB5-4412-9D29-227951F9D771}"/>
            </c:ext>
          </c:extLst>
        </c:ser>
        <c:dLbls>
          <c:showLegendKey val="0"/>
          <c:showVal val="0"/>
          <c:showCatName val="0"/>
          <c:showSerName val="0"/>
          <c:showPercent val="0"/>
          <c:showBubbleSize val="0"/>
        </c:dLbls>
        <c:gapWidth val="50"/>
        <c:overlap val="100"/>
        <c:axId val="1006245608"/>
        <c:axId val="1006247248"/>
      </c:barChart>
      <c:catAx>
        <c:axId val="1006245608"/>
        <c:scaling>
          <c:orientation val="minMax"/>
        </c:scaling>
        <c:delete val="0"/>
        <c:axPos val="b"/>
        <c:numFmt formatCode="General" sourceLinked="1"/>
        <c:majorTickMark val="none"/>
        <c:minorTickMark val="none"/>
        <c:tickLblPos val="nextTo"/>
        <c:spPr>
          <a:noFill/>
          <a:ln w="9525" cap="flat" cmpd="sng" algn="ctr">
            <a:solidFill>
              <a:sysClr val="window" lastClr="FFFFFF">
                <a:lumMod val="75000"/>
              </a:sysClr>
            </a:solidFill>
            <a:round/>
          </a:ln>
          <a:effectLst/>
        </c:spPr>
        <c:txPr>
          <a:bodyPr rot="-60000000" spcFirstLastPara="1" vertOverflow="ellipsis" vert="horz" wrap="square" anchor="ctr" anchorCtr="1"/>
          <a:lstStyle/>
          <a:p>
            <a:pPr>
              <a:defRPr sz="1600" b="1" i="0" u="none" strike="noStrike" kern="1200" baseline="0">
                <a:solidFill>
                  <a:schemeClr val="bg1">
                    <a:lumMod val="65000"/>
                  </a:schemeClr>
                </a:solidFill>
                <a:latin typeface="+mj-lt"/>
                <a:ea typeface="+mn-ea"/>
                <a:cs typeface="+mn-cs"/>
              </a:defRPr>
            </a:pPr>
            <a:endParaRPr lang="en-US"/>
          </a:p>
        </c:txPr>
        <c:crossAx val="1006247248"/>
        <c:crosses val="autoZero"/>
        <c:auto val="1"/>
        <c:lblAlgn val="ctr"/>
        <c:lblOffset val="100"/>
        <c:noMultiLvlLbl val="0"/>
      </c:catAx>
      <c:valAx>
        <c:axId val="1006247248"/>
        <c:scaling>
          <c:orientation val="minMax"/>
        </c:scaling>
        <c:delete val="0"/>
        <c:axPos val="l"/>
        <c:majorGridlines>
          <c:spPr>
            <a:ln w="9525" cap="flat" cmpd="sng" algn="ctr">
              <a:noFill/>
              <a:round/>
            </a:ln>
            <a:effectLst/>
          </c:spPr>
        </c:majorGridlines>
        <c:numFmt formatCode="0%" sourceLinked="1"/>
        <c:majorTickMark val="none"/>
        <c:minorTickMark val="none"/>
        <c:tickLblPos val="nextTo"/>
        <c:spPr>
          <a:noFill/>
          <a:ln>
            <a:solidFill>
              <a:sysClr val="window" lastClr="FFFFFF">
                <a:lumMod val="75000"/>
              </a:sysClr>
            </a:solidFill>
          </a:ln>
          <a:effectLst/>
        </c:spPr>
        <c:txPr>
          <a:bodyPr rot="-60000000" spcFirstLastPara="1" vertOverflow="ellipsis" vert="horz" wrap="square" anchor="ctr" anchorCtr="1"/>
          <a:lstStyle/>
          <a:p>
            <a:pPr>
              <a:defRPr sz="1600" b="1" i="0" u="none" strike="noStrike" kern="1200" baseline="0">
                <a:solidFill>
                  <a:schemeClr val="bg1">
                    <a:lumMod val="65000"/>
                  </a:schemeClr>
                </a:solidFill>
                <a:latin typeface="+mj-lt"/>
                <a:ea typeface="+mn-ea"/>
                <a:cs typeface="+mn-cs"/>
              </a:defRPr>
            </a:pPr>
            <a:endParaRPr lang="en-US"/>
          </a:p>
        </c:txPr>
        <c:crossAx val="1006245608"/>
        <c:crosses val="autoZero"/>
        <c:crossBetween val="between"/>
        <c:majorUnit val="0.2"/>
      </c:valAx>
      <c:spPr>
        <a:noFill/>
        <a:ln>
          <a:noFill/>
        </a:ln>
        <a:effectLst/>
      </c:spPr>
    </c:plotArea>
    <c:legend>
      <c:legendPos val="r"/>
      <c:layout>
        <c:manualLayout>
          <c:xMode val="edge"/>
          <c:yMode val="edge"/>
          <c:x val="0.8138229913528443"/>
          <c:y val="0.21360398282473259"/>
          <c:w val="0.1861770086471557"/>
          <c:h val="0.74940650995587554"/>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bg1">
                  <a:lumMod val="65000"/>
                </a:schemeClr>
              </a:solidFill>
              <a:latin typeface="+mj-lt"/>
              <a:ea typeface="+mn-ea"/>
              <a:cs typeface="+mn-cs"/>
            </a:defRPr>
          </a:pPr>
          <a:endParaRPr lang="en-US"/>
        </a:p>
      </c:txPr>
    </c:legend>
    <c:plotVisOnly val="1"/>
    <c:dispBlanksAs val="gap"/>
    <c:showDLblsOverMax val="0"/>
  </c:chart>
  <c:spPr>
    <a:noFill/>
    <a:ln>
      <a:noFill/>
    </a:ln>
    <a:effectLst/>
  </c:spPr>
  <c:txPr>
    <a:bodyPr/>
    <a:lstStyle/>
    <a:p>
      <a:pPr>
        <a:defRPr sz="1600" b="1">
          <a:latin typeface="Sun Life Sans Light" panose="020B0304030304030303" pitchFamily="34" charset="0"/>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Sheet1!$B$1</c:f>
              <c:strCache>
                <c:ptCount val="1"/>
                <c:pt idx="0">
                  <c:v>Sun Life DSIR</c:v>
                </c:pt>
              </c:strCache>
            </c:strRef>
          </c:tx>
          <c:spPr>
            <a:ln w="28575" cap="rnd">
              <a:solidFill>
                <a:srgbClr val="B9CBC6"/>
              </a:solidFill>
              <a:round/>
            </a:ln>
            <a:effectLst/>
          </c:spPr>
          <c:marker>
            <c:symbol val="none"/>
          </c:marker>
          <c:cat>
            <c:numRef>
              <c:f>Sheet1!$A$2:$A$26</c:f>
              <c:numCache>
                <c:formatCode>General</c:formatCode>
                <c:ptCount val="25"/>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pt idx="17">
                  <c:v>2014</c:v>
                </c:pt>
                <c:pt idx="18">
                  <c:v>2015</c:v>
                </c:pt>
                <c:pt idx="19">
                  <c:v>2016</c:v>
                </c:pt>
                <c:pt idx="20">
                  <c:v>2017</c:v>
                </c:pt>
                <c:pt idx="21">
                  <c:v>2018</c:v>
                </c:pt>
                <c:pt idx="22">
                  <c:v>2019</c:v>
                </c:pt>
                <c:pt idx="23">
                  <c:v>2020</c:v>
                </c:pt>
                <c:pt idx="24">
                  <c:v>2021</c:v>
                </c:pt>
              </c:numCache>
            </c:numRef>
          </c:cat>
          <c:val>
            <c:numRef>
              <c:f>Sheet1!$B$2:$B$26</c:f>
              <c:numCache>
                <c:formatCode>General</c:formatCode>
                <c:ptCount val="25"/>
                <c:pt idx="0">
                  <c:v>8.4000000000000005E-2</c:v>
                </c:pt>
                <c:pt idx="1">
                  <c:v>8.4000000000000005E-2</c:v>
                </c:pt>
                <c:pt idx="2">
                  <c:v>8.4000000000000005E-2</c:v>
                </c:pt>
                <c:pt idx="3">
                  <c:v>8.4000000000000005E-2</c:v>
                </c:pt>
                <c:pt idx="4">
                  <c:v>8.4000000000000005E-2</c:v>
                </c:pt>
                <c:pt idx="5">
                  <c:v>7.9000000000000001E-2</c:v>
                </c:pt>
                <c:pt idx="6">
                  <c:v>7.9000000000000001E-2</c:v>
                </c:pt>
                <c:pt idx="7">
                  <c:v>7.1500000000000008E-2</c:v>
                </c:pt>
                <c:pt idx="8">
                  <c:v>7.1500000000000008E-2</c:v>
                </c:pt>
                <c:pt idx="9">
                  <c:v>7.1500000000000008E-2</c:v>
                </c:pt>
                <c:pt idx="10">
                  <c:v>7.9000000000000001E-2</c:v>
                </c:pt>
                <c:pt idx="11">
                  <c:v>8.4000000000000005E-2</c:v>
                </c:pt>
                <c:pt idx="12">
                  <c:v>8.4000000000000005E-2</c:v>
                </c:pt>
                <c:pt idx="13">
                  <c:v>7.400000000000001E-2</c:v>
                </c:pt>
                <c:pt idx="14">
                  <c:v>7.400000000000001E-2</c:v>
                </c:pt>
                <c:pt idx="15">
                  <c:v>7.1500000000000008E-2</c:v>
                </c:pt>
                <c:pt idx="16">
                  <c:v>7.1500000000000008E-2</c:v>
                </c:pt>
                <c:pt idx="17">
                  <c:v>6.7500000000000004E-2</c:v>
                </c:pt>
                <c:pt idx="18">
                  <c:v>6.7500000000000004E-2</c:v>
                </c:pt>
                <c:pt idx="19">
                  <c:v>6.7500000000000004E-2</c:v>
                </c:pt>
                <c:pt idx="20">
                  <c:v>6.25E-2</c:v>
                </c:pt>
                <c:pt idx="21">
                  <c:v>6.25E-2</c:v>
                </c:pt>
                <c:pt idx="22">
                  <c:v>6.25E-2</c:v>
                </c:pt>
                <c:pt idx="23">
                  <c:v>6.25E-2</c:v>
                </c:pt>
                <c:pt idx="24">
                  <c:v>0.06</c:v>
                </c:pt>
              </c:numCache>
            </c:numRef>
          </c:val>
          <c:smooth val="0"/>
          <c:extLst>
            <c:ext xmlns:c16="http://schemas.microsoft.com/office/drawing/2014/chart" uri="{C3380CC4-5D6E-409C-BE32-E72D297353CC}">
              <c16:uniqueId val="{00000000-E704-4A0C-B630-4752AE2C4CE0}"/>
            </c:ext>
          </c:extLst>
        </c:ser>
        <c:ser>
          <c:idx val="1"/>
          <c:order val="1"/>
          <c:tx>
            <c:strRef>
              <c:f>Sheet1!$C$1</c:f>
              <c:strCache>
                <c:ptCount val="1"/>
                <c:pt idx="0">
                  <c:v>S&amp;P/TSX</c:v>
                </c:pt>
              </c:strCache>
            </c:strRef>
          </c:tx>
          <c:spPr>
            <a:ln w="28575" cap="rnd">
              <a:solidFill>
                <a:srgbClr val="686868"/>
              </a:solidFill>
              <a:round/>
            </a:ln>
            <a:effectLst/>
          </c:spPr>
          <c:marker>
            <c:symbol val="none"/>
          </c:marker>
          <c:cat>
            <c:numRef>
              <c:f>Sheet1!$A$2:$A$26</c:f>
              <c:numCache>
                <c:formatCode>General</c:formatCode>
                <c:ptCount val="25"/>
                <c:pt idx="0">
                  <c:v>1997</c:v>
                </c:pt>
                <c:pt idx="1">
                  <c:v>1998</c:v>
                </c:pt>
                <c:pt idx="2">
                  <c:v>1999</c:v>
                </c:pt>
                <c:pt idx="3">
                  <c:v>2000</c:v>
                </c:pt>
                <c:pt idx="4">
                  <c:v>2001</c:v>
                </c:pt>
                <c:pt idx="5">
                  <c:v>2002</c:v>
                </c:pt>
                <c:pt idx="6">
                  <c:v>2003</c:v>
                </c:pt>
                <c:pt idx="7">
                  <c:v>2004</c:v>
                </c:pt>
                <c:pt idx="8">
                  <c:v>2005</c:v>
                </c:pt>
                <c:pt idx="9">
                  <c:v>2006</c:v>
                </c:pt>
                <c:pt idx="10">
                  <c:v>2007</c:v>
                </c:pt>
                <c:pt idx="11">
                  <c:v>2008</c:v>
                </c:pt>
                <c:pt idx="12">
                  <c:v>2009</c:v>
                </c:pt>
                <c:pt idx="13">
                  <c:v>2010</c:v>
                </c:pt>
                <c:pt idx="14">
                  <c:v>2011</c:v>
                </c:pt>
                <c:pt idx="15">
                  <c:v>2012</c:v>
                </c:pt>
                <c:pt idx="16">
                  <c:v>2013</c:v>
                </c:pt>
                <c:pt idx="17">
                  <c:v>2014</c:v>
                </c:pt>
                <c:pt idx="18">
                  <c:v>2015</c:v>
                </c:pt>
                <c:pt idx="19">
                  <c:v>2016</c:v>
                </c:pt>
                <c:pt idx="20">
                  <c:v>2017</c:v>
                </c:pt>
                <c:pt idx="21">
                  <c:v>2018</c:v>
                </c:pt>
                <c:pt idx="22">
                  <c:v>2019</c:v>
                </c:pt>
                <c:pt idx="23">
                  <c:v>2020</c:v>
                </c:pt>
                <c:pt idx="24">
                  <c:v>2021</c:v>
                </c:pt>
              </c:numCache>
            </c:numRef>
          </c:cat>
          <c:val>
            <c:numRef>
              <c:f>Sheet1!$C$2:$C$26</c:f>
              <c:numCache>
                <c:formatCode>General</c:formatCode>
                <c:ptCount val="25"/>
                <c:pt idx="0">
                  <c:v>0.14980000000000002</c:v>
                </c:pt>
                <c:pt idx="1">
                  <c:v>-1.5800000000000002E-2</c:v>
                </c:pt>
                <c:pt idx="2">
                  <c:v>0.31709999999999999</c:v>
                </c:pt>
                <c:pt idx="3">
                  <c:v>7.4099999999999999E-2</c:v>
                </c:pt>
                <c:pt idx="4">
                  <c:v>-0.12570000000000001</c:v>
                </c:pt>
                <c:pt idx="5">
                  <c:v>-0.1244</c:v>
                </c:pt>
                <c:pt idx="6">
                  <c:v>0.26719999999999999</c:v>
                </c:pt>
                <c:pt idx="7">
                  <c:v>0.14480000000000001</c:v>
                </c:pt>
                <c:pt idx="8">
                  <c:v>0.24129999999999999</c:v>
                </c:pt>
                <c:pt idx="9">
                  <c:v>0.1726</c:v>
                </c:pt>
                <c:pt idx="10">
                  <c:v>9.8299999999999998E-2</c:v>
                </c:pt>
                <c:pt idx="11">
                  <c:v>-0.33</c:v>
                </c:pt>
                <c:pt idx="12">
                  <c:v>0.35049999999999998</c:v>
                </c:pt>
                <c:pt idx="13">
                  <c:v>0.17610000000000001</c:v>
                </c:pt>
                <c:pt idx="14">
                  <c:v>-8.7100000000000011E-2</c:v>
                </c:pt>
                <c:pt idx="15">
                  <c:v>7.1900000000000006E-2</c:v>
                </c:pt>
                <c:pt idx="16">
                  <c:v>0.12990000000000002</c:v>
                </c:pt>
                <c:pt idx="17">
                  <c:v>0.10550000000000001</c:v>
                </c:pt>
                <c:pt idx="18">
                  <c:v>-8.3199999999999996E-2</c:v>
                </c:pt>
                <c:pt idx="19">
                  <c:v>0.21100000000000002</c:v>
                </c:pt>
                <c:pt idx="20">
                  <c:v>9.0999999999999998E-2</c:v>
                </c:pt>
                <c:pt idx="21">
                  <c:v>-8.8900000000000007E-2</c:v>
                </c:pt>
                <c:pt idx="22">
                  <c:v>0.2288</c:v>
                </c:pt>
                <c:pt idx="23">
                  <c:v>5.5999999999999994E-2</c:v>
                </c:pt>
                <c:pt idx="24">
                  <c:v>0.26899999999999996</c:v>
                </c:pt>
              </c:numCache>
            </c:numRef>
          </c:val>
          <c:smooth val="0"/>
          <c:extLst>
            <c:ext xmlns:c16="http://schemas.microsoft.com/office/drawing/2014/chart" uri="{C3380CC4-5D6E-409C-BE32-E72D297353CC}">
              <c16:uniqueId val="{00000001-E704-4A0C-B630-4752AE2C4CE0}"/>
            </c:ext>
          </c:extLst>
        </c:ser>
        <c:dLbls>
          <c:showLegendKey val="0"/>
          <c:showVal val="0"/>
          <c:showCatName val="0"/>
          <c:showSerName val="0"/>
          <c:showPercent val="0"/>
          <c:showBubbleSize val="0"/>
        </c:dLbls>
        <c:smooth val="0"/>
        <c:axId val="513004672"/>
        <c:axId val="513005000"/>
      </c:lineChart>
      <c:catAx>
        <c:axId val="513004672"/>
        <c:scaling>
          <c:orientation val="minMax"/>
        </c:scaling>
        <c:delete val="0"/>
        <c:axPos val="b"/>
        <c:numFmt formatCode="General" sourceLinked="1"/>
        <c:majorTickMark val="none"/>
        <c:minorTickMark val="none"/>
        <c:tickLblPos val="nextTo"/>
        <c:spPr>
          <a:noFill/>
          <a:ln w="9525" cap="flat" cmpd="sng" algn="ctr">
            <a:solidFill>
              <a:schemeClr val="bg1">
                <a:lumMod val="85000"/>
              </a:schemeClr>
            </a:solidFill>
            <a:round/>
          </a:ln>
          <a:effectLst/>
        </c:spPr>
        <c:txPr>
          <a:bodyPr rot="-60000000" spcFirstLastPara="1" vertOverflow="ellipsis" vert="horz" wrap="square" anchor="ctr" anchorCtr="1"/>
          <a:lstStyle/>
          <a:p>
            <a:pPr>
              <a:defRPr sz="1600" b="0" i="0" u="none" strike="noStrike" kern="1200" baseline="0">
                <a:solidFill>
                  <a:srgbClr val="686868"/>
                </a:solidFill>
                <a:latin typeface="Sun Life Sans Regular" panose="020B0504030304030303" pitchFamily="34" charset="0"/>
                <a:ea typeface="+mn-ea"/>
                <a:cs typeface="+mn-cs"/>
              </a:defRPr>
            </a:pPr>
            <a:endParaRPr lang="en-US"/>
          </a:p>
        </c:txPr>
        <c:crossAx val="513005000"/>
        <c:crosses val="autoZero"/>
        <c:auto val="1"/>
        <c:lblAlgn val="ctr"/>
        <c:lblOffset val="100"/>
        <c:tickLblSkip val="3"/>
        <c:noMultiLvlLbl val="0"/>
      </c:catAx>
      <c:valAx>
        <c:axId val="513005000"/>
        <c:scaling>
          <c:orientation val="minMax"/>
        </c:scaling>
        <c:delete val="0"/>
        <c:axPos val="l"/>
        <c:majorGridlines>
          <c:spPr>
            <a:ln w="9525" cap="flat" cmpd="sng" algn="ctr">
              <a:noFill/>
              <a:round/>
            </a:ln>
            <a:effectLst/>
          </c:spPr>
        </c:majorGridlines>
        <c:numFmt formatCode="#,###\ %"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rgbClr val="686868"/>
                </a:solidFill>
                <a:latin typeface="Sun Life Sans Regular" panose="020B0504030304030303" pitchFamily="34" charset="0"/>
                <a:ea typeface="+mn-ea"/>
                <a:cs typeface="+mn-cs"/>
              </a:defRPr>
            </a:pPr>
            <a:endParaRPr lang="en-US"/>
          </a:p>
        </c:txPr>
        <c:crossAx val="513004672"/>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lang="en-US" sz="1600" b="0" i="0" u="none" strike="noStrike" kern="1200" baseline="0">
                <a:solidFill>
                  <a:srgbClr val="686868"/>
                </a:solidFill>
                <a:latin typeface="+mj-lt"/>
                <a:ea typeface="+mn-ea"/>
                <a:cs typeface="+mn-cs"/>
              </a:defRPr>
            </a:pPr>
            <a:endParaRPr lang="en-US"/>
          </a:p>
        </c:txPr>
      </c:legendEntry>
      <c:legendEntry>
        <c:idx val="1"/>
        <c:txPr>
          <a:bodyPr rot="0" spcFirstLastPara="1" vertOverflow="ellipsis" vert="horz" wrap="square" anchor="ctr" anchorCtr="1"/>
          <a:lstStyle/>
          <a:p>
            <a:pPr>
              <a:defRPr lang="en-US" sz="1600" b="0" i="0" u="none" strike="noStrike" kern="1200" baseline="0">
                <a:solidFill>
                  <a:srgbClr val="686868"/>
                </a:solidFill>
                <a:latin typeface="+mj-lt"/>
                <a:ea typeface="+mn-ea"/>
                <a:cs typeface="+mn-cs"/>
              </a:defRPr>
            </a:pPr>
            <a:endParaRPr lang="en-US"/>
          </a:p>
        </c:txPr>
      </c:legendEntry>
      <c:overlay val="0"/>
      <c:spPr>
        <a:noFill/>
        <a:ln>
          <a:noFill/>
        </a:ln>
        <a:effectLst/>
      </c:spPr>
      <c:txPr>
        <a:bodyPr rot="0" spcFirstLastPara="1" vertOverflow="ellipsis" vert="horz" wrap="square" anchor="ctr" anchorCtr="1"/>
        <a:lstStyle/>
        <a:p>
          <a:pPr>
            <a:defRPr lang="en-US" sz="1600" b="0" i="0" u="none" strike="noStrike" kern="1200" baseline="0">
              <a:solidFill>
                <a:srgbClr val="686868"/>
              </a:solidFill>
              <a:latin typeface="+mj-lt"/>
              <a:ea typeface="+mn-ea"/>
              <a:cs typeface="+mn-cs"/>
            </a:defRPr>
          </a:pPr>
          <a:endParaRPr lang="en-US"/>
        </a:p>
      </c:txPr>
    </c:legend>
    <c:plotVisOnly val="1"/>
    <c:dispBlanksAs val="gap"/>
    <c:showDLblsOverMax val="0"/>
  </c:chart>
  <c:spPr>
    <a:noFill/>
    <a:ln>
      <a:noFill/>
    </a:ln>
    <a:effectLst/>
  </c:spPr>
  <c:txPr>
    <a:bodyPr/>
    <a:lstStyle/>
    <a:p>
      <a:pPr>
        <a:defRPr sz="1600">
          <a:solidFill>
            <a:schemeClr val="tx1"/>
          </a:solidFill>
          <a:latin typeface="Sun Life Sans Regular" panose="020B0504030304030303" pitchFamily="34" charset="0"/>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Cash Value</c:v>
                </c:pt>
              </c:strCache>
            </c:strRef>
          </c:tx>
          <c:spPr>
            <a:solidFill>
              <a:srgbClr val="516E66"/>
            </a:solidFill>
            <a:ln>
              <a:noFill/>
            </a:ln>
            <a:effectLst/>
          </c:spPr>
          <c:invertIfNegative val="0"/>
          <c:cat>
            <c:numRef>
              <c:f>Sheet1!$A$2:$A$11</c:f>
              <c:numCache>
                <c:formatCode>General</c:formatCode>
                <c:ptCount val="10"/>
                <c:pt idx="0">
                  <c:v>5</c:v>
                </c:pt>
                <c:pt idx="1">
                  <c:v>10</c:v>
                </c:pt>
                <c:pt idx="2">
                  <c:v>15</c:v>
                </c:pt>
                <c:pt idx="3">
                  <c:v>20</c:v>
                </c:pt>
                <c:pt idx="4">
                  <c:v>25</c:v>
                </c:pt>
                <c:pt idx="5">
                  <c:v>30</c:v>
                </c:pt>
                <c:pt idx="6">
                  <c:v>35</c:v>
                </c:pt>
                <c:pt idx="7">
                  <c:v>40</c:v>
                </c:pt>
                <c:pt idx="8">
                  <c:v>45</c:v>
                </c:pt>
                <c:pt idx="9">
                  <c:v>50</c:v>
                </c:pt>
              </c:numCache>
            </c:numRef>
          </c:cat>
          <c:val>
            <c:numRef>
              <c:f>Sheet1!$B$2:$B$11</c:f>
              <c:numCache>
                <c:formatCode>###,###,###,##0</c:formatCode>
                <c:ptCount val="10"/>
                <c:pt idx="0" formatCode="0">
                  <c:v>246.67</c:v>
                </c:pt>
                <c:pt idx="1">
                  <c:v>567.33699999999999</c:v>
                </c:pt>
                <c:pt idx="2">
                  <c:v>999.16899999999998</c:v>
                </c:pt>
                <c:pt idx="3">
                  <c:v>1244.846</c:v>
                </c:pt>
                <c:pt idx="4">
                  <c:v>1543.566</c:v>
                </c:pt>
                <c:pt idx="5">
                  <c:v>1909.4059999999999</c:v>
                </c:pt>
                <c:pt idx="6">
                  <c:v>2348.962</c:v>
                </c:pt>
                <c:pt idx="7">
                  <c:v>2827.86</c:v>
                </c:pt>
                <c:pt idx="8">
                  <c:v>3312.808</c:v>
                </c:pt>
                <c:pt idx="9">
                  <c:v>4034.9679999999998</c:v>
                </c:pt>
              </c:numCache>
            </c:numRef>
          </c:val>
          <c:extLst>
            <c:ext xmlns:c16="http://schemas.microsoft.com/office/drawing/2014/chart" uri="{C3380CC4-5D6E-409C-BE32-E72D297353CC}">
              <c16:uniqueId val="{00000000-EAE0-445F-8799-74DCE2CD819F}"/>
            </c:ext>
          </c:extLst>
        </c:ser>
        <c:ser>
          <c:idx val="1"/>
          <c:order val="1"/>
          <c:tx>
            <c:strRef>
              <c:f>Sheet1!$C$1</c:f>
              <c:strCache>
                <c:ptCount val="1"/>
                <c:pt idx="0">
                  <c:v>Death Benefit</c:v>
                </c:pt>
              </c:strCache>
            </c:strRef>
          </c:tx>
          <c:spPr>
            <a:solidFill>
              <a:srgbClr val="B9CBC6"/>
            </a:solidFill>
            <a:ln>
              <a:noFill/>
            </a:ln>
            <a:effectLst/>
          </c:spPr>
          <c:invertIfNegative val="0"/>
          <c:cat>
            <c:numRef>
              <c:f>Sheet1!$A$2:$A$11</c:f>
              <c:numCache>
                <c:formatCode>General</c:formatCode>
                <c:ptCount val="10"/>
                <c:pt idx="0">
                  <c:v>5</c:v>
                </c:pt>
                <c:pt idx="1">
                  <c:v>10</c:v>
                </c:pt>
                <c:pt idx="2">
                  <c:v>15</c:v>
                </c:pt>
                <c:pt idx="3">
                  <c:v>20</c:v>
                </c:pt>
                <c:pt idx="4">
                  <c:v>25</c:v>
                </c:pt>
                <c:pt idx="5">
                  <c:v>30</c:v>
                </c:pt>
                <c:pt idx="6">
                  <c:v>35</c:v>
                </c:pt>
                <c:pt idx="7">
                  <c:v>40</c:v>
                </c:pt>
                <c:pt idx="8">
                  <c:v>45</c:v>
                </c:pt>
                <c:pt idx="9">
                  <c:v>50</c:v>
                </c:pt>
              </c:numCache>
            </c:numRef>
          </c:cat>
          <c:val>
            <c:numRef>
              <c:f>Sheet1!$C$2:$C$11</c:f>
              <c:numCache>
                <c:formatCode>0</c:formatCode>
                <c:ptCount val="10"/>
                <c:pt idx="0" formatCode="General">
                  <c:v>1115.58</c:v>
                </c:pt>
                <c:pt idx="1">
                  <c:v>1553.7619999999999</c:v>
                </c:pt>
                <c:pt idx="2">
                  <c:v>2031.0119999999999</c:v>
                </c:pt>
                <c:pt idx="3">
                  <c:v>2140.585</c:v>
                </c:pt>
                <c:pt idx="4">
                  <c:v>2316.5590000000002</c:v>
                </c:pt>
                <c:pt idx="5">
                  <c:v>2574.9789999999998</c:v>
                </c:pt>
                <c:pt idx="6">
                  <c:v>2919.6010000000001</c:v>
                </c:pt>
                <c:pt idx="7">
                  <c:v>3304.4749999999999</c:v>
                </c:pt>
                <c:pt idx="8">
                  <c:v>3677.2829999999999</c:v>
                </c:pt>
                <c:pt idx="9">
                  <c:v>4034.9679999999998</c:v>
                </c:pt>
              </c:numCache>
            </c:numRef>
          </c:val>
          <c:extLst>
            <c:ext xmlns:c16="http://schemas.microsoft.com/office/drawing/2014/chart" uri="{C3380CC4-5D6E-409C-BE32-E72D297353CC}">
              <c16:uniqueId val="{00000001-EAE0-445F-8799-74DCE2CD819F}"/>
            </c:ext>
          </c:extLst>
        </c:ser>
        <c:dLbls>
          <c:showLegendKey val="0"/>
          <c:showVal val="0"/>
          <c:showCatName val="0"/>
          <c:showSerName val="0"/>
          <c:showPercent val="0"/>
          <c:showBubbleSize val="0"/>
        </c:dLbls>
        <c:gapWidth val="100"/>
        <c:overlap val="-10"/>
        <c:axId val="653044072"/>
        <c:axId val="653044400"/>
      </c:barChart>
      <c:lineChart>
        <c:grouping val="standard"/>
        <c:varyColors val="0"/>
        <c:ser>
          <c:idx val="2"/>
          <c:order val="2"/>
          <c:tx>
            <c:strRef>
              <c:f>Sheet1!$D$1</c:f>
              <c:strCache>
                <c:ptCount val="1"/>
                <c:pt idx="0">
                  <c:v>After-tax IRR</c:v>
                </c:pt>
              </c:strCache>
            </c:strRef>
          </c:tx>
          <c:spPr>
            <a:ln w="38100" cap="rnd">
              <a:solidFill>
                <a:srgbClr val="70AD47">
                  <a:lumMod val="20000"/>
                  <a:lumOff val="80000"/>
                </a:srgb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rgbClr val="686868"/>
                    </a:solidFill>
                    <a:latin typeface="Sun Life Sans" panose="020B05040303040303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Sheet1!$A$2:$A$11</c:f>
              <c:numCache>
                <c:formatCode>General</c:formatCode>
                <c:ptCount val="10"/>
                <c:pt idx="0">
                  <c:v>5</c:v>
                </c:pt>
                <c:pt idx="1">
                  <c:v>10</c:v>
                </c:pt>
                <c:pt idx="2">
                  <c:v>15</c:v>
                </c:pt>
                <c:pt idx="3">
                  <c:v>20</c:v>
                </c:pt>
                <c:pt idx="4">
                  <c:v>25</c:v>
                </c:pt>
                <c:pt idx="5">
                  <c:v>30</c:v>
                </c:pt>
                <c:pt idx="6">
                  <c:v>35</c:v>
                </c:pt>
                <c:pt idx="7">
                  <c:v>40</c:v>
                </c:pt>
                <c:pt idx="8">
                  <c:v>45</c:v>
                </c:pt>
                <c:pt idx="9">
                  <c:v>50</c:v>
                </c:pt>
              </c:numCache>
            </c:numRef>
          </c:cat>
          <c:val>
            <c:numRef>
              <c:f>Sheet1!$D$2:$D$11</c:f>
              <c:numCache>
                <c:formatCode>0.0%</c:formatCode>
                <c:ptCount val="10"/>
                <c:pt idx="0">
                  <c:v>0.55000000000000004</c:v>
                </c:pt>
                <c:pt idx="1">
                  <c:v>0.1996</c:v>
                </c:pt>
                <c:pt idx="2">
                  <c:v>0.11690000000000002</c:v>
                </c:pt>
                <c:pt idx="3">
                  <c:v>7.9500000000000001E-2</c:v>
                </c:pt>
                <c:pt idx="4">
                  <c:v>6.2600000000000003E-2</c:v>
                </c:pt>
                <c:pt idx="5">
                  <c:v>5.3900000000000003E-2</c:v>
                </c:pt>
                <c:pt idx="6">
                  <c:v>4.8899999999999999E-2</c:v>
                </c:pt>
                <c:pt idx="7">
                  <c:v>4.5400000000000003E-2</c:v>
                </c:pt>
                <c:pt idx="8">
                  <c:v>4.2299999999999997E-2</c:v>
                </c:pt>
                <c:pt idx="9">
                  <c:v>3.9600000000000003E-2</c:v>
                </c:pt>
              </c:numCache>
            </c:numRef>
          </c:val>
          <c:smooth val="1"/>
          <c:extLst>
            <c:ext xmlns:c16="http://schemas.microsoft.com/office/drawing/2014/chart" uri="{C3380CC4-5D6E-409C-BE32-E72D297353CC}">
              <c16:uniqueId val="{00000002-EAE0-445F-8799-74DCE2CD819F}"/>
            </c:ext>
          </c:extLst>
        </c:ser>
        <c:dLbls>
          <c:showLegendKey val="0"/>
          <c:showVal val="0"/>
          <c:showCatName val="0"/>
          <c:showSerName val="0"/>
          <c:showPercent val="0"/>
          <c:showBubbleSize val="0"/>
        </c:dLbls>
        <c:marker val="1"/>
        <c:smooth val="0"/>
        <c:axId val="653024392"/>
        <c:axId val="653020128"/>
      </c:lineChart>
      <c:catAx>
        <c:axId val="653044072"/>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197" b="0" i="0" u="none" strike="noStrike" kern="1200" baseline="0">
                <a:solidFill>
                  <a:srgbClr val="686868"/>
                </a:solidFill>
                <a:latin typeface="Sun Life Sans" panose="020B0504030304030303" pitchFamily="34" charset="0"/>
                <a:ea typeface="+mn-ea"/>
                <a:cs typeface="+mn-cs"/>
              </a:defRPr>
            </a:pPr>
            <a:endParaRPr lang="en-US"/>
          </a:p>
        </c:txPr>
        <c:crossAx val="653044400"/>
        <c:crosses val="autoZero"/>
        <c:auto val="1"/>
        <c:lblAlgn val="ctr"/>
        <c:lblOffset val="100"/>
        <c:noMultiLvlLbl val="0"/>
      </c:catAx>
      <c:valAx>
        <c:axId val="653044400"/>
        <c:scaling>
          <c:orientation val="minMax"/>
        </c:scaling>
        <c:delete val="0"/>
        <c:axPos val="l"/>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400" b="0" i="0" u="none" strike="noStrike" kern="1200" baseline="0">
                <a:solidFill>
                  <a:srgbClr val="686868"/>
                </a:solidFill>
                <a:latin typeface="Sun Life Sans" panose="020B0504030304030303" pitchFamily="34" charset="0"/>
                <a:ea typeface="+mn-ea"/>
                <a:cs typeface="+mn-cs"/>
              </a:defRPr>
            </a:pPr>
            <a:endParaRPr lang="en-US"/>
          </a:p>
        </c:txPr>
        <c:crossAx val="653044072"/>
        <c:crosses val="autoZero"/>
        <c:crossBetween val="between"/>
      </c:valAx>
      <c:valAx>
        <c:axId val="653020128"/>
        <c:scaling>
          <c:orientation val="minMax"/>
        </c:scaling>
        <c:delete val="0"/>
        <c:axPos val="r"/>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400" b="1" i="0" u="none" strike="noStrike" kern="1200" baseline="0">
                <a:solidFill>
                  <a:srgbClr val="686868"/>
                </a:solidFill>
                <a:latin typeface="Sun Life Sans" panose="020B0504030304030303" pitchFamily="34" charset="0"/>
                <a:ea typeface="+mn-ea"/>
                <a:cs typeface="+mn-cs"/>
              </a:defRPr>
            </a:pPr>
            <a:endParaRPr lang="en-US"/>
          </a:p>
        </c:txPr>
        <c:crossAx val="653024392"/>
        <c:crosses val="max"/>
        <c:crossBetween val="between"/>
      </c:valAx>
      <c:catAx>
        <c:axId val="653024392"/>
        <c:scaling>
          <c:orientation val="minMax"/>
        </c:scaling>
        <c:delete val="1"/>
        <c:axPos val="b"/>
        <c:numFmt formatCode="General" sourceLinked="1"/>
        <c:majorTickMark val="out"/>
        <c:minorTickMark val="none"/>
        <c:tickLblPos val="nextTo"/>
        <c:crossAx val="653020128"/>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rgbClr val="686868"/>
              </a:solidFill>
              <a:latin typeface="Sun Life Sans" panose="020B05040303040303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1"/>
          <c:order val="0"/>
          <c:tx>
            <c:strRef>
              <c:f>Sheet1!$B$1</c:f>
              <c:strCache>
                <c:ptCount val="1"/>
                <c:pt idx="0">
                  <c:v>Net to Estate</c:v>
                </c:pt>
              </c:strCache>
            </c:strRef>
          </c:tx>
          <c:spPr>
            <a:solidFill>
              <a:srgbClr val="B9CBC6"/>
            </a:solidFill>
            <a:ln>
              <a:noFill/>
            </a:ln>
            <a:effectLst/>
          </c:spPr>
          <c:invertIfNegative val="0"/>
          <c:cat>
            <c:numRef>
              <c:f>Sheet1!$A$2:$A$10</c:f>
              <c:numCache>
                <c:formatCode>General</c:formatCode>
                <c:ptCount val="9"/>
                <c:pt idx="0">
                  <c:v>10</c:v>
                </c:pt>
                <c:pt idx="1">
                  <c:v>15</c:v>
                </c:pt>
                <c:pt idx="2">
                  <c:v>20</c:v>
                </c:pt>
                <c:pt idx="3">
                  <c:v>25</c:v>
                </c:pt>
                <c:pt idx="4">
                  <c:v>30</c:v>
                </c:pt>
                <c:pt idx="5">
                  <c:v>35</c:v>
                </c:pt>
                <c:pt idx="6">
                  <c:v>40</c:v>
                </c:pt>
                <c:pt idx="7">
                  <c:v>45</c:v>
                </c:pt>
                <c:pt idx="8">
                  <c:v>50</c:v>
                </c:pt>
              </c:numCache>
            </c:numRef>
          </c:cat>
          <c:val>
            <c:numRef>
              <c:f>Sheet1!$B$2:$B$10</c:f>
              <c:numCache>
                <c:formatCode>0</c:formatCode>
                <c:ptCount val="9"/>
                <c:pt idx="0">
                  <c:v>1340</c:v>
                </c:pt>
                <c:pt idx="1">
                  <c:v>1724</c:v>
                </c:pt>
                <c:pt idx="2">
                  <c:v>1869</c:v>
                </c:pt>
                <c:pt idx="3">
                  <c:v>2099</c:v>
                </c:pt>
                <c:pt idx="4">
                  <c:v>2437</c:v>
                </c:pt>
                <c:pt idx="5">
                  <c:v>2895</c:v>
                </c:pt>
                <c:pt idx="6">
                  <c:v>3304</c:v>
                </c:pt>
                <c:pt idx="7">
                  <c:v>3677</c:v>
                </c:pt>
                <c:pt idx="8">
                  <c:v>4034.9679999999998</c:v>
                </c:pt>
              </c:numCache>
            </c:numRef>
          </c:val>
          <c:extLst>
            <c:ext xmlns:c16="http://schemas.microsoft.com/office/drawing/2014/chart" uri="{C3380CC4-5D6E-409C-BE32-E72D297353CC}">
              <c16:uniqueId val="{00000000-A7C5-4468-BDAF-E541C740836D}"/>
            </c:ext>
          </c:extLst>
        </c:ser>
        <c:dLbls>
          <c:showLegendKey val="0"/>
          <c:showVal val="0"/>
          <c:showCatName val="0"/>
          <c:showSerName val="0"/>
          <c:showPercent val="0"/>
          <c:showBubbleSize val="0"/>
        </c:dLbls>
        <c:gapWidth val="100"/>
        <c:overlap val="-10"/>
        <c:axId val="653044072"/>
        <c:axId val="653044400"/>
      </c:barChart>
      <c:lineChart>
        <c:grouping val="standard"/>
        <c:varyColors val="0"/>
        <c:ser>
          <c:idx val="2"/>
          <c:order val="1"/>
          <c:tx>
            <c:strRef>
              <c:f>Sheet1!$C$1</c:f>
              <c:strCache>
                <c:ptCount val="1"/>
                <c:pt idx="0">
                  <c:v>After-tax IRR</c:v>
                </c:pt>
              </c:strCache>
            </c:strRef>
          </c:tx>
          <c:spPr>
            <a:ln w="38100" cap="rnd">
              <a:solidFill>
                <a:srgbClr val="FFFFFF">
                  <a:lumMod val="85000"/>
                </a:srgb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rgbClr val="516E66"/>
                    </a:solidFill>
                    <a:latin typeface="Sun Life Sans" panose="020B05040303040303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Sheet1!$A$2:$A$10</c:f>
              <c:numCache>
                <c:formatCode>General</c:formatCode>
                <c:ptCount val="9"/>
                <c:pt idx="0">
                  <c:v>10</c:v>
                </c:pt>
                <c:pt idx="1">
                  <c:v>15</c:v>
                </c:pt>
                <c:pt idx="2">
                  <c:v>20</c:v>
                </c:pt>
                <c:pt idx="3">
                  <c:v>25</c:v>
                </c:pt>
                <c:pt idx="4">
                  <c:v>30</c:v>
                </c:pt>
                <c:pt idx="5">
                  <c:v>35</c:v>
                </c:pt>
                <c:pt idx="6">
                  <c:v>40</c:v>
                </c:pt>
                <c:pt idx="7">
                  <c:v>45</c:v>
                </c:pt>
                <c:pt idx="8">
                  <c:v>50</c:v>
                </c:pt>
              </c:numCache>
            </c:numRef>
          </c:cat>
          <c:val>
            <c:numRef>
              <c:f>Sheet1!$C$2:$C$10</c:f>
              <c:numCache>
                <c:formatCode>0.0%</c:formatCode>
                <c:ptCount val="9"/>
                <c:pt idx="0">
                  <c:v>0.17399999999999999</c:v>
                </c:pt>
                <c:pt idx="1">
                  <c:v>9.8000000000000004E-2</c:v>
                </c:pt>
                <c:pt idx="2">
                  <c:v>6.9000000000000006E-2</c:v>
                </c:pt>
                <c:pt idx="3">
                  <c:v>5.7000000000000002E-2</c:v>
                </c:pt>
                <c:pt idx="4">
                  <c:v>5.1999999999999998E-2</c:v>
                </c:pt>
                <c:pt idx="5">
                  <c:v>4.8899999999999999E-2</c:v>
                </c:pt>
                <c:pt idx="6">
                  <c:v>4.5400000000000003E-2</c:v>
                </c:pt>
                <c:pt idx="7">
                  <c:v>4.2299999999999997E-2</c:v>
                </c:pt>
                <c:pt idx="8">
                  <c:v>3.9600000000000003E-2</c:v>
                </c:pt>
              </c:numCache>
            </c:numRef>
          </c:val>
          <c:smooth val="1"/>
          <c:extLst>
            <c:ext xmlns:c16="http://schemas.microsoft.com/office/drawing/2014/chart" uri="{C3380CC4-5D6E-409C-BE32-E72D297353CC}">
              <c16:uniqueId val="{00000001-A7C5-4468-BDAF-E541C740836D}"/>
            </c:ext>
          </c:extLst>
        </c:ser>
        <c:ser>
          <c:idx val="3"/>
          <c:order val="2"/>
          <c:tx>
            <c:strRef>
              <c:f>Sheet1!$D$1</c:f>
              <c:strCache>
                <c:ptCount val="1"/>
                <c:pt idx="0">
                  <c:v>Pre-tax IRR required on alternate fixed asset</c:v>
                </c:pt>
              </c:strCache>
            </c:strRef>
          </c:tx>
          <c:spPr>
            <a:ln w="38100" cap="rnd">
              <a:solidFill>
                <a:srgbClr val="70AD47">
                  <a:lumMod val="20000"/>
                  <a:lumOff val="80000"/>
                </a:srgb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rgbClr val="686868"/>
                    </a:solidFill>
                    <a:latin typeface="Sun Life Sans" panose="020B05040303040303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Sheet1!$A$2:$A$10</c:f>
              <c:numCache>
                <c:formatCode>General</c:formatCode>
                <c:ptCount val="9"/>
                <c:pt idx="0">
                  <c:v>10</c:v>
                </c:pt>
                <c:pt idx="1">
                  <c:v>15</c:v>
                </c:pt>
                <c:pt idx="2">
                  <c:v>20</c:v>
                </c:pt>
                <c:pt idx="3">
                  <c:v>25</c:v>
                </c:pt>
                <c:pt idx="4">
                  <c:v>30</c:v>
                </c:pt>
                <c:pt idx="5">
                  <c:v>35</c:v>
                </c:pt>
                <c:pt idx="6">
                  <c:v>40</c:v>
                </c:pt>
                <c:pt idx="7">
                  <c:v>45</c:v>
                </c:pt>
                <c:pt idx="8">
                  <c:v>50</c:v>
                </c:pt>
              </c:numCache>
            </c:numRef>
          </c:cat>
          <c:val>
            <c:numRef>
              <c:f>Sheet1!$D$2:$D$10</c:f>
              <c:numCache>
                <c:formatCode>0.0%</c:formatCode>
                <c:ptCount val="9"/>
                <c:pt idx="0">
                  <c:v>0.443</c:v>
                </c:pt>
                <c:pt idx="1">
                  <c:v>0.25800000000000001</c:v>
                </c:pt>
                <c:pt idx="2">
                  <c:v>0.18</c:v>
                </c:pt>
                <c:pt idx="3">
                  <c:v>0.14499999999999999</c:v>
                </c:pt>
                <c:pt idx="4">
                  <c:v>0.127</c:v>
                </c:pt>
                <c:pt idx="5">
                  <c:v>0.11700000000000001</c:v>
                </c:pt>
                <c:pt idx="6">
                  <c:v>0.108</c:v>
                </c:pt>
                <c:pt idx="7">
                  <c:v>9.9000000000000005E-2</c:v>
                </c:pt>
                <c:pt idx="8">
                  <c:v>9.1999999999999998E-2</c:v>
                </c:pt>
              </c:numCache>
            </c:numRef>
          </c:val>
          <c:smooth val="0"/>
          <c:extLst>
            <c:ext xmlns:c16="http://schemas.microsoft.com/office/drawing/2014/chart" uri="{C3380CC4-5D6E-409C-BE32-E72D297353CC}">
              <c16:uniqueId val="{00000002-A7C5-4468-BDAF-E541C740836D}"/>
            </c:ext>
          </c:extLst>
        </c:ser>
        <c:dLbls>
          <c:showLegendKey val="0"/>
          <c:showVal val="0"/>
          <c:showCatName val="0"/>
          <c:showSerName val="0"/>
          <c:showPercent val="0"/>
          <c:showBubbleSize val="0"/>
        </c:dLbls>
        <c:marker val="1"/>
        <c:smooth val="0"/>
        <c:axId val="653024392"/>
        <c:axId val="653020128"/>
      </c:lineChart>
      <c:catAx>
        <c:axId val="653044072"/>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Sun Life Sans" panose="020B0504030304030303" pitchFamily="34" charset="0"/>
                <a:ea typeface="+mn-ea"/>
                <a:cs typeface="+mn-cs"/>
              </a:defRPr>
            </a:pPr>
            <a:endParaRPr lang="en-US"/>
          </a:p>
        </c:txPr>
        <c:crossAx val="653044400"/>
        <c:crosses val="autoZero"/>
        <c:auto val="1"/>
        <c:lblAlgn val="ctr"/>
        <c:lblOffset val="100"/>
        <c:noMultiLvlLbl val="0"/>
      </c:catAx>
      <c:valAx>
        <c:axId val="653044400"/>
        <c:scaling>
          <c:orientation val="minMax"/>
        </c:scaling>
        <c:delete val="0"/>
        <c:axPos val="l"/>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400" b="0" i="0" u="none" strike="noStrike" kern="1200" baseline="0">
                <a:solidFill>
                  <a:srgbClr val="686868"/>
                </a:solidFill>
                <a:latin typeface="Sun Life Sans" panose="020B0504030304030303" pitchFamily="34" charset="0"/>
                <a:ea typeface="+mn-ea"/>
                <a:cs typeface="+mn-cs"/>
              </a:defRPr>
            </a:pPr>
            <a:endParaRPr lang="en-US"/>
          </a:p>
        </c:txPr>
        <c:crossAx val="653044072"/>
        <c:crosses val="autoZero"/>
        <c:crossBetween val="between"/>
      </c:valAx>
      <c:valAx>
        <c:axId val="653020128"/>
        <c:scaling>
          <c:orientation val="minMax"/>
        </c:scaling>
        <c:delete val="0"/>
        <c:axPos val="r"/>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400" b="1" i="0" u="none" strike="noStrike" kern="1200" baseline="0">
                <a:solidFill>
                  <a:srgbClr val="686868"/>
                </a:solidFill>
                <a:latin typeface="Sun Life Sans" panose="020B0504030304030303" pitchFamily="34" charset="0"/>
                <a:ea typeface="+mn-ea"/>
                <a:cs typeface="+mn-cs"/>
              </a:defRPr>
            </a:pPr>
            <a:endParaRPr lang="en-US"/>
          </a:p>
        </c:txPr>
        <c:crossAx val="653024392"/>
        <c:crosses val="max"/>
        <c:crossBetween val="between"/>
      </c:valAx>
      <c:catAx>
        <c:axId val="653024392"/>
        <c:scaling>
          <c:orientation val="minMax"/>
        </c:scaling>
        <c:delete val="1"/>
        <c:axPos val="b"/>
        <c:numFmt formatCode="General" sourceLinked="1"/>
        <c:majorTickMark val="out"/>
        <c:minorTickMark val="none"/>
        <c:tickLblPos val="nextTo"/>
        <c:crossAx val="653020128"/>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rgbClr val="686868"/>
              </a:solidFill>
              <a:latin typeface="Sun Life Sans" panose="020B05040303040303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solidFill>
              <a:latin typeface="Sun Life Sans" panose="020B0504030304030303" pitchFamily="34" charset="0"/>
              <a:ea typeface="+mn-ea"/>
              <a:cs typeface="+mn-cs"/>
            </a:defRPr>
          </a:pPr>
          <a:endParaRPr lang="en-US"/>
        </a:p>
      </c:txPr>
    </c:title>
    <c:autoTitleDeleted val="0"/>
    <c:plotArea>
      <c:layout/>
      <c:barChart>
        <c:barDir val="col"/>
        <c:grouping val="clustered"/>
        <c:varyColors val="0"/>
        <c:ser>
          <c:idx val="0"/>
          <c:order val="0"/>
          <c:tx>
            <c:strRef>
              <c:f>Sheet1!$B$1</c:f>
              <c:strCache>
                <c:ptCount val="1"/>
                <c:pt idx="0">
                  <c:v>Asset under management</c:v>
                </c:pt>
              </c:strCache>
            </c:strRef>
          </c:tx>
          <c:spPr>
            <a:solidFill>
              <a:schemeClr val="tx1"/>
            </a:solidFill>
            <a:ln>
              <a:noFill/>
            </a:ln>
            <a:effectLst/>
          </c:spPr>
          <c:invertIfNegative val="0"/>
          <c:dPt>
            <c:idx val="0"/>
            <c:invertIfNegative val="0"/>
            <c:bubble3D val="0"/>
            <c:spPr>
              <a:solidFill>
                <a:schemeClr val="tx2"/>
              </a:solidFill>
              <a:ln>
                <a:noFill/>
              </a:ln>
              <a:effectLst/>
            </c:spPr>
            <c:extLst>
              <c:ext xmlns:c16="http://schemas.microsoft.com/office/drawing/2014/chart" uri="{C3380CC4-5D6E-409C-BE32-E72D297353CC}">
                <c16:uniqueId val="{00000001-B689-411D-9823-FDFC5F736CA3}"/>
              </c:ext>
            </c:extLst>
          </c:dPt>
          <c:cat>
            <c:strRef>
              <c:f>Sheet1!$A$2:$A$11</c:f>
              <c:strCache>
                <c:ptCount val="10"/>
                <c:pt idx="0">
                  <c:v>Sun Life</c:v>
                </c:pt>
                <c:pt idx="1">
                  <c:v>Manulife</c:v>
                </c:pt>
                <c:pt idx="2">
                  <c:v>Power Financial</c:v>
                </c:pt>
                <c:pt idx="3">
                  <c:v>RBC</c:v>
                </c:pt>
                <c:pt idx="4">
                  <c:v>BAM</c:v>
                </c:pt>
                <c:pt idx="5">
                  <c:v>BMO</c:v>
                </c:pt>
                <c:pt idx="6">
                  <c:v>TD</c:v>
                </c:pt>
                <c:pt idx="7">
                  <c:v>BNS</c:v>
                </c:pt>
                <c:pt idx="8">
                  <c:v>CIBC</c:v>
                </c:pt>
                <c:pt idx="9">
                  <c:v>Fiera</c:v>
                </c:pt>
              </c:strCache>
            </c:strRef>
          </c:cat>
          <c:val>
            <c:numRef>
              <c:f>Sheet1!$B$2:$B$11</c:f>
              <c:numCache>
                <c:formatCode>"$"#,##0.0000000</c:formatCode>
                <c:ptCount val="10"/>
                <c:pt idx="0">
                  <c:v>1.05158</c:v>
                </c:pt>
                <c:pt idx="1">
                  <c:v>0.99812250000000002</c:v>
                </c:pt>
                <c:pt idx="2">
                  <c:v>0.89341749999999998</c:v>
                </c:pt>
                <c:pt idx="3">
                  <c:v>0.74042125000000003</c:v>
                </c:pt>
                <c:pt idx="4">
                  <c:v>0.68125000000000002</c:v>
                </c:pt>
                <c:pt idx="5">
                  <c:v>0.45068750000000002</c:v>
                </c:pt>
                <c:pt idx="6">
                  <c:v>0.39266250000000003</c:v>
                </c:pt>
                <c:pt idx="7">
                  <c:v>0.28852499999999998</c:v>
                </c:pt>
                <c:pt idx="8">
                  <c:v>0.176065</c:v>
                </c:pt>
                <c:pt idx="9">
                  <c:v>0.16355375</c:v>
                </c:pt>
              </c:numCache>
            </c:numRef>
          </c:val>
          <c:extLst>
            <c:ext xmlns:c16="http://schemas.microsoft.com/office/drawing/2014/chart" uri="{C3380CC4-5D6E-409C-BE32-E72D297353CC}">
              <c16:uniqueId val="{00000002-B689-411D-9823-FDFC5F736CA3}"/>
            </c:ext>
          </c:extLst>
        </c:ser>
        <c:dLbls>
          <c:showLegendKey val="0"/>
          <c:showVal val="0"/>
          <c:showCatName val="0"/>
          <c:showSerName val="0"/>
          <c:showPercent val="0"/>
          <c:showBubbleSize val="0"/>
        </c:dLbls>
        <c:gapWidth val="111"/>
        <c:overlap val="-27"/>
        <c:axId val="654440032"/>
        <c:axId val="654440688"/>
      </c:barChart>
      <c:catAx>
        <c:axId val="654440032"/>
        <c:scaling>
          <c:orientation val="minMax"/>
        </c:scaling>
        <c:delete val="0"/>
        <c:axPos val="b"/>
        <c:numFmt formatCode="General" sourceLinked="1"/>
        <c:majorTickMark val="none"/>
        <c:minorTickMark val="none"/>
        <c:tickLblPos val="nextTo"/>
        <c:spPr>
          <a:noFill/>
          <a:ln w="9525" cap="flat" cmpd="sng" algn="ctr">
            <a:noFill/>
            <a:round/>
          </a:ln>
          <a:effectLst/>
        </c:spPr>
        <c:txPr>
          <a:bodyPr rot="0" spcFirstLastPara="1" vertOverflow="ellipsis" wrap="square" anchor="t" anchorCtr="1"/>
          <a:lstStyle/>
          <a:p>
            <a:pPr>
              <a:defRPr sz="1197" b="0" i="0" u="none" strike="noStrike" kern="1200" baseline="0">
                <a:solidFill>
                  <a:schemeClr val="tx1"/>
                </a:solidFill>
                <a:latin typeface="Sun Life Sans" panose="020B0504030304030303" pitchFamily="34" charset="0"/>
                <a:ea typeface="+mn-ea"/>
                <a:cs typeface="+mn-cs"/>
              </a:defRPr>
            </a:pPr>
            <a:endParaRPr lang="en-US"/>
          </a:p>
        </c:txPr>
        <c:crossAx val="654440688"/>
        <c:crosses val="autoZero"/>
        <c:auto val="1"/>
        <c:lblAlgn val="ctr"/>
        <c:lblOffset val="100"/>
        <c:noMultiLvlLbl val="0"/>
      </c:catAx>
      <c:valAx>
        <c:axId val="654440688"/>
        <c:scaling>
          <c:orientation val="minMax"/>
        </c:scaling>
        <c:delete val="0"/>
        <c:axPos val="l"/>
        <c:majorGridlines>
          <c:spPr>
            <a:ln w="9525" cap="flat" cmpd="sng" algn="ctr">
              <a:noFill/>
              <a:round/>
            </a:ln>
            <a:effectLst/>
          </c:spPr>
        </c:majorGridlines>
        <c:numFmt formatCode="_(&quot;$&quot;* #,##0.00_);_(&quot;$&quot;* \(#,##0.00\);_(&quot;$&quot;* &quot;-&quot;??_);_(@_)"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Sun Life Sans" panose="020B0504030304030303" pitchFamily="34" charset="0"/>
                <a:ea typeface="+mn-ea"/>
                <a:cs typeface="+mn-cs"/>
              </a:defRPr>
            </a:pPr>
            <a:endParaRPr lang="en-US"/>
          </a:p>
        </c:txPr>
        <c:crossAx val="654440032"/>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solidFill>
          <a:latin typeface="Sun Life Sans" panose="020B0504030304030303" pitchFamily="34" charset="0"/>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22-05-18T12:08:12.647" idx="4">
    <p:pos x="10" y="10"/>
    <p:text>edit chart colours</p:text>
    <p:extLst>
      <p:ext uri="{C676402C-5697-4E1C-873F-D02D1690AC5C}">
        <p15:threadingInfo xmlns:p15="http://schemas.microsoft.com/office/powerpoint/2012/main" timeZoneBias="24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9E93DA-C04E-43AF-870D-2F4D914AFAE3}" type="datetimeFigureOut">
              <a:rPr lang="en-CA" smtClean="0"/>
              <a:t>2022-05-31</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CCEF59-E41D-4217-90C5-A5754BB4589D}" type="slidenum">
              <a:rPr lang="en-CA" smtClean="0"/>
              <a:t>‹#›</a:t>
            </a:fld>
            <a:endParaRPr lang="en-CA"/>
          </a:p>
        </p:txBody>
      </p:sp>
    </p:spTree>
    <p:extLst>
      <p:ext uri="{BB962C8B-B14F-4D97-AF65-F5344CB8AC3E}">
        <p14:creationId xmlns:p14="http://schemas.microsoft.com/office/powerpoint/2010/main" val="38646054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sunlife.com/Global/Investors/Shareholder+services/Dividend+history/Sun+Life+Financial+Common+share?vgnLocale=en_CA" TargetMode="External"/><Relationship Id="rId7" Type="http://schemas.openxmlformats.org/officeDocument/2006/relationships/hyperlink" Target="https://cdn.sunlife.com/static/Global/Investors/Investor%20briefcase/Ratings/AM_Best-SLF.pdf" TargetMode="External"/><Relationship Id="rId2" Type="http://schemas.openxmlformats.org/officeDocument/2006/relationships/slide" Target="../slides/slide21.xml"/><Relationship Id="rId1" Type="http://schemas.openxmlformats.org/officeDocument/2006/relationships/notesMaster" Target="../notesMasters/notesMaster1.xml"/><Relationship Id="rId6" Type="http://schemas.openxmlformats.org/officeDocument/2006/relationships/hyperlink" Target="https://cdn.sunlife.com/static/Global/Investors/Investor%20briefcase/Ratings/Moody's%20-%20SLF%20Credit%20Opinion_Jul%205%2019.pdf" TargetMode="External"/><Relationship Id="rId5" Type="http://schemas.openxmlformats.org/officeDocument/2006/relationships/hyperlink" Target="https://cdn.sunlife.com/static/Global/Investors/Investor%20briefcase/Ratings/SP_Sun_Life_and_its_operating_subs_e.pdf" TargetMode="External"/><Relationship Id="rId4" Type="http://schemas.openxmlformats.org/officeDocument/2006/relationships/hyperlink" Target="https://www.newswire.ca/news-releases/world-s-100-most-sustainable-corporations-deliver-better-for-investors-861776308.html"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i="0">
              <a:latin typeface="+mn-lt"/>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C8F598-576A-A140-BD5F-93E49FA96C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373374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sz="2000"/>
              <a:t>So let’s look at Participating</a:t>
            </a:r>
            <a:r>
              <a:rPr lang="en-US" sz="2000" baseline="0"/>
              <a:t> insurance and how it works.  </a:t>
            </a:r>
          </a:p>
          <a:p>
            <a:r>
              <a:rPr lang="en-US" sz="2000" baseline="0"/>
              <a:t>The actuaries come up with conservative assumptions to set the premiums so these premiums seem expensive!</a:t>
            </a:r>
          </a:p>
          <a:p>
            <a:r>
              <a:rPr lang="en-US" sz="2000" baseline="0"/>
              <a:t>They assume the investments are earning 2-3%, they using mortality tables from almost 40 years ago, and also assume inflated expenses.  </a:t>
            </a:r>
          </a:p>
          <a:p>
            <a:r>
              <a:rPr lang="en-US" sz="2000" baseline="0"/>
              <a:t>Then each year, they compare the actual experience to these assumptions.  And each year, there are gains, most of which comes from the investments.  </a:t>
            </a:r>
          </a:p>
          <a:p>
            <a:r>
              <a:rPr lang="en-US" sz="2000" baseline="0"/>
              <a:t>Almost all of these gains are returned back to these Par policyholders in the form of dividends.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baseline="0"/>
              <a:t>The Par Account is held separate from all other Sun Life investments.  </a:t>
            </a:r>
            <a:endParaRPr lang="en-US" sz="2000"/>
          </a:p>
          <a:p>
            <a:r>
              <a:rPr lang="en-US" sz="2000" baseline="0"/>
              <a:t>About 97% of the profits go to the policyholders while the remaining 3% go to the shareholders.</a:t>
            </a:r>
          </a:p>
          <a:p>
            <a:r>
              <a:rPr lang="en-US" sz="2000" baseline="0"/>
              <a:t>Do not confuse the policyholder dividends with the shareholder dividends that are given out to investors who buy our Sun Life stock.</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80D6B3-E479-6F4D-8549-DEA4639C19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483081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sz="2000" dirty="0"/>
              <a:t>This is an example of the dividends credited over</a:t>
            </a:r>
            <a:r>
              <a:rPr lang="en-US" sz="2000" baseline="0" dirty="0"/>
              <a:t> the life of the policy</a:t>
            </a:r>
            <a:r>
              <a:rPr lang="en-US" sz="2000" dirty="0"/>
              <a:t>.  </a:t>
            </a:r>
          </a:p>
          <a:p>
            <a:r>
              <a:rPr lang="en-US" sz="2000" dirty="0"/>
              <a:t>As you can see, the majority of the dividends credited come from the investments,</a:t>
            </a:r>
            <a:r>
              <a:rPr lang="en-US" sz="2000" baseline="0" dirty="0"/>
              <a:t> approximately</a:t>
            </a:r>
            <a:r>
              <a:rPr lang="en-US" sz="2000" dirty="0"/>
              <a:t> </a:t>
            </a:r>
            <a:r>
              <a:rPr lang="en-US" sz="2000" baseline="0" dirty="0"/>
              <a:t> 70%.  The smoothed result of this is the Dividend Scale Interest Rate (DSIR). This is the part that often gets the most attention in the industry.</a:t>
            </a:r>
          </a:p>
          <a:p>
            <a:r>
              <a:rPr lang="en-US" sz="2000" baseline="0" dirty="0"/>
              <a:t>Then about 25% comes from the mortality gains and lapse experience, and then a small % from the expense gains.  </a:t>
            </a:r>
          </a:p>
          <a:p>
            <a:endParaRPr lang="en-US" sz="20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80D6B3-E479-6F4D-8549-DEA4639C19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55416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2000"/>
              <a:t>The low volatility of Par investment returns is partly due to the smoothing process that’s unique to Par insurance.</a:t>
            </a:r>
          </a:p>
          <a:p>
            <a:pPr marL="171450" indent="-171450">
              <a:buFont typeface="Arial" panose="020B0604020202020204" pitchFamily="34" charset="0"/>
              <a:buChar char="•"/>
            </a:pPr>
            <a:r>
              <a:rPr lang="en-US" sz="2000"/>
              <a:t>Instead of recognizing the gains/losses on equities each</a:t>
            </a:r>
            <a:r>
              <a:rPr lang="en-US" sz="2000" baseline="0"/>
              <a:t> year, we smooth it out at about 20%/year so it’s almost like taking a 5 year average of equities.  So over the long run, the average is the same but each year, it’s not as extreme.  </a:t>
            </a:r>
          </a:p>
          <a:p>
            <a:pPr marL="171450" indent="-171450">
              <a:buFont typeface="Arial" panose="020B0604020202020204" pitchFamily="34" charset="0"/>
              <a:buChar char="•"/>
            </a:pPr>
            <a:r>
              <a:rPr lang="en-US" sz="2000" baseline="0"/>
              <a:t>We do the same with real estate but we amortize it over a longer period, about 8.5 years.  We amortize the real estate gains or losses at 12%/year.  </a:t>
            </a:r>
          </a:p>
          <a:p>
            <a:pPr marL="171450" indent="-171450">
              <a:buFont typeface="Arial" panose="020B0604020202020204" pitchFamily="34" charset="0"/>
              <a:buChar char="•"/>
            </a:pPr>
            <a:r>
              <a:rPr lang="en-US" sz="2000" baseline="0"/>
              <a:t>Then with the fixed income like bonds, we most often hold these bonds to maturity.  They are not actively traded.  So there is not a need to mark-to-marked these bonds every quarter or year, which would create more volatility as the market value of bonds are very sensitive to interest rates.  So we just take the average book yields.</a:t>
            </a:r>
          </a:p>
          <a:p>
            <a:pPr marL="171450" indent="-171450">
              <a:buFont typeface="Arial" panose="020B0604020202020204" pitchFamily="34" charset="0"/>
              <a:buChar char="•"/>
            </a:pPr>
            <a:r>
              <a:rPr lang="en-US" sz="2000" baseline="0"/>
              <a:t>However, if we were to sell a bond prior to maturity, then our policy is to take its gain/loss and spread it out over the remaining term to maturity.  </a:t>
            </a:r>
            <a:endParaRPr lang="en-CA" sz="2000"/>
          </a:p>
          <a:p>
            <a:pPr marL="171450" indent="-171450">
              <a:buFont typeface="Arial" panose="020B0604020202020204" pitchFamily="34" charset="0"/>
              <a:buChar char="•"/>
            </a:pPr>
            <a:r>
              <a:rPr lang="en-US" sz="2000"/>
              <a:t>The result is a lazy river-type of ride, but the </a:t>
            </a:r>
            <a:r>
              <a:rPr lang="en-US" sz="2000" baseline="0"/>
              <a:t>Par dividend rate average over the last 25 years is still very close to the equity average (comparing to the S&amp;P/TSX composite).</a:t>
            </a:r>
          </a:p>
          <a:p>
            <a:pPr marL="171450" indent="-171450">
              <a:buFont typeface="Arial" panose="020B0604020202020204" pitchFamily="34" charset="0"/>
              <a:buChar char="•"/>
            </a:pPr>
            <a:r>
              <a:rPr lang="en-US" sz="2000" baseline="0"/>
              <a:t>On screen here you can see the roller coaster of the TSX against the smooth ride of the Sun Life Par DSIR.</a:t>
            </a:r>
          </a:p>
          <a:p>
            <a:pPr marL="171450" indent="-171450">
              <a:buFont typeface="Arial" panose="020B0604020202020204" pitchFamily="34" charset="0"/>
              <a:buChar char="•"/>
            </a:pPr>
            <a:r>
              <a:rPr lang="en-US" sz="2000" baseline="0"/>
              <a:t>Recall I mentioned before that the long-term standard deviation i.e., the volatility of equities, is over 16% while the DSIR is only 0.79%. </a:t>
            </a:r>
          </a:p>
          <a:p>
            <a:pPr marL="171450" indent="-171450">
              <a:buFont typeface="Arial" panose="020B0604020202020204" pitchFamily="34" charset="0"/>
              <a:buChar char="•"/>
            </a:pPr>
            <a:r>
              <a:rPr lang="en-US" sz="2000" baseline="0"/>
              <a:t>So, similar long run returns, but very different volatilities.</a:t>
            </a:r>
            <a:endParaRPr lang="en-CA" sz="2000"/>
          </a:p>
          <a:p>
            <a:endParaRPr lang="en-CA" sz="200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80D6B3-E479-6F4D-8549-DEA4639C19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20051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sz="2000">
                <a:cs typeface="Calibri"/>
              </a:rPr>
              <a:t>Here’s an example of a policy that was illustrated in 2020 using the then current DSIR of 6.25%.  This is a personally owned policy, displaying the net internal rate of return (IRR) on the death benefit. i.e. the calculation of the average, consistent return in each year, using the premiums paid by the client as cash outflows and the single death benefit if received in any given year as the assume cash inflow. The result is the death benefit IRR.</a:t>
            </a:r>
          </a:p>
          <a:p>
            <a:endParaRPr lang="en-US" sz="2000">
              <a:cs typeface="Calibri"/>
            </a:endParaRPr>
          </a:p>
          <a:p>
            <a:r>
              <a:rPr lang="en-US" sz="2000">
                <a:cs typeface="Calibri"/>
              </a:rPr>
              <a:t>If this person were to invest into a non-registered investment with 100% fixed income (i.e. an equivalent “safe asset”, just like we discussed was popular among the wealthy, as shown by the Cap Gemini report we showed earlier), they’d need an equivalent pre-tax IRR of approximately 2x this IRR if they have a personal tax rate is 50%. That’s a major benefit of the tax-preferred growth of this insurance policy. Actually, it’s be even greater if you use actual marginal tax rate of 53.53% (Ontario).</a:t>
            </a:r>
          </a:p>
          <a:p>
            <a:endParaRPr lang="en-US" sz="2000">
              <a:cs typeface="Calibri"/>
            </a:endParaRPr>
          </a:p>
          <a:p>
            <a:r>
              <a:rPr lang="en-US" sz="2000">
                <a:cs typeface="Calibri"/>
              </a:rPr>
              <a:t>IRR at age 85 (year 35) is 4.9%.  At curr-1%, IRR is 3.91%.  </a:t>
            </a:r>
          </a:p>
          <a:p>
            <a:endParaRPr lang="en-US" sz="2000">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80D6B3-E479-6F4D-8549-DEA4639C19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687549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a:cs typeface="Calibri" panose="020F0502020204030204"/>
              </a:rPr>
              <a:t>A common rebuttal from individuals considering permanent insurance is that there’s no liquidity.</a:t>
            </a:r>
          </a:p>
          <a:p>
            <a:endParaRPr lang="en-US">
              <a:cs typeface="Calibri" panose="020F0502020204030204"/>
            </a:endParaRPr>
          </a:p>
          <a:p>
            <a:r>
              <a:rPr lang="en-US">
                <a:cs typeface="Calibri" panose="020F0502020204030204"/>
              </a:rPr>
              <a:t>On the contrary, if necessary, there are several ways to access cash within a policy.</a:t>
            </a:r>
          </a:p>
          <a:p>
            <a:endParaRPr lang="en-US">
              <a:cs typeface="Calibri" panose="020F0502020204030204"/>
            </a:endParaRPr>
          </a:p>
          <a:p>
            <a:r>
              <a:rPr lang="en-US">
                <a:cs typeface="Calibri" panose="020F0502020204030204"/>
              </a:rPr>
              <a:t>You could elect to take dividends in cash instead of using them to grow the policy (i.e. instead of Paid Up Additions).</a:t>
            </a:r>
          </a:p>
          <a:p>
            <a:r>
              <a:rPr lang="en-US">
                <a:cs typeface="Calibri" panose="020F0502020204030204"/>
              </a:rPr>
              <a:t>You could make a withdrawal from the cash values (note, however, that this is taxable).</a:t>
            </a:r>
          </a:p>
          <a:p>
            <a:r>
              <a:rPr lang="en-US">
                <a:cs typeface="Calibri" panose="020F0502020204030204"/>
              </a:rPr>
              <a:t>You could take an advance on the death benefit (referred to as a “policy loan”). Again, this is taxable. Tax may or may not apply in these last two situations, depending on the ACB level of the policy.</a:t>
            </a:r>
          </a:p>
          <a:p>
            <a:r>
              <a:rPr lang="en-US">
                <a:cs typeface="Calibri" panose="020F0502020204030204"/>
              </a:rPr>
              <a:t>You could use the cash value as collateral for a third party loan. This method is not taxable because repayment of a loan in Canada is not a taxable event. Wealthy individuals often prefer this method if they have access to preferred loan rates. There are risks to consider in this strategy, though such as if the loan rate increases as interest rates rise. </a:t>
            </a:r>
          </a:p>
          <a:p>
            <a:r>
              <a:rPr lang="en-US">
                <a:cs typeface="Calibri" panose="020F0502020204030204"/>
              </a:rPr>
              <a:t>For all of these methods, is best to speak with an insurance advisor and tax professional.</a:t>
            </a:r>
          </a:p>
          <a:p>
            <a:endParaRPr lang="en-US">
              <a:cs typeface="Calibri" panose="020F0502020204030204"/>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80D6B3-E479-6F4D-8549-DEA4639C19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144879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sz="2000">
                <a:cs typeface="Calibri"/>
              </a:rPr>
              <a:t>Now let’s look at the Par dividend scale interest rate compared to some commonly used benchmarks</a:t>
            </a:r>
            <a:r>
              <a:rPr lang="en-US" sz="2000" baseline="0">
                <a:cs typeface="Calibri"/>
              </a:rPr>
              <a:t> – the TSX composite and the 10 years GOC bond rate.</a:t>
            </a:r>
          </a:p>
          <a:p>
            <a:endParaRPr lang="en-US" sz="2000" baseline="0">
              <a:cs typeface="Calibri"/>
            </a:endParaRPr>
          </a:p>
          <a:p>
            <a:r>
              <a:rPr lang="en-US" sz="2000" baseline="0">
                <a:cs typeface="Calibri"/>
              </a:rPr>
              <a:t>On screen here is the 25-year</a:t>
            </a:r>
            <a:r>
              <a:rPr lang="en-US" sz="2000">
                <a:cs typeface="Calibri"/>
              </a:rPr>
              <a:t> average values up to 2021. The Sun Life DSIR average is 7.37%.</a:t>
            </a:r>
            <a:r>
              <a:rPr lang="en-US" sz="2000" baseline="0">
                <a:cs typeface="Calibri"/>
              </a:rPr>
              <a:t> </a:t>
            </a:r>
            <a:r>
              <a:rPr lang="en-US" sz="2000">
                <a:cs typeface="Calibri"/>
              </a:rPr>
              <a:t>The</a:t>
            </a:r>
            <a:r>
              <a:rPr lang="en-US" sz="2000" baseline="0">
                <a:cs typeface="Calibri"/>
              </a:rPr>
              <a:t> lowest our dividend has been is 6%. </a:t>
            </a:r>
          </a:p>
          <a:p>
            <a:r>
              <a:rPr lang="en-US" sz="2000" baseline="0">
                <a:cs typeface="Calibri"/>
              </a:rPr>
              <a:t>We’ve paid a dividend since 1877, through 2 World Wars, Spanish Flu pandemic, as well as stock crashes.  So, it has been pretty steady through lots of environments.</a:t>
            </a:r>
          </a:p>
          <a:p>
            <a:r>
              <a:rPr lang="en-US" sz="2000">
                <a:cs typeface="Calibri"/>
              </a:rPr>
              <a:t>Note that the dividends credited on the Par are tax-free when they’re reinvested back into the policy, whether</a:t>
            </a:r>
            <a:r>
              <a:rPr lang="en-US" sz="2000" baseline="0">
                <a:cs typeface="Calibri"/>
              </a:rPr>
              <a:t> to purchase paid-up additions or term enhancement.  </a:t>
            </a:r>
          </a:p>
          <a:p>
            <a:r>
              <a:rPr lang="en-US" sz="2000" baseline="0">
                <a:cs typeface="Calibri"/>
              </a:rPr>
              <a:t>Whereas, the equities and bonds are both subject to taxes if invested using a non-registered investment, and those are the pre-tax returns, assuming a 0% MER.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a:cs typeface="Calibri"/>
              </a:rPr>
              <a:t>The standard deviation, a measure of volatility, is less than 1% on the Sun Life DSIR. Which is even lower than long term gov’t bonds.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a:cs typeface="Calibri"/>
              </a:rPr>
              <a:t>Sun</a:t>
            </a:r>
            <a:r>
              <a:rPr lang="en-US" sz="2000" baseline="0">
                <a:cs typeface="Calibri"/>
              </a:rPr>
              <a:t> Life actually has the lowest standard deviation compared to our Par competitors.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baseline="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baseline="0">
                <a:cs typeface="Calibri"/>
              </a:rPr>
              <a:t>So, h</a:t>
            </a:r>
            <a:r>
              <a:rPr lang="en-US" sz="2000">
                <a:cs typeface="Calibri"/>
              </a:rPr>
              <a:t>ow are we able to have such a</a:t>
            </a:r>
            <a:r>
              <a:rPr lang="en-US" sz="2000" baseline="0">
                <a:cs typeface="Calibri"/>
              </a:rPr>
              <a:t> high average return with so little volatility?....</a:t>
            </a:r>
            <a:endParaRPr lang="en-US" sz="2000">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80D6B3-E479-6F4D-8549-DEA4639C19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9638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sz="2000">
                <a:cs typeface="Calibri"/>
              </a:rPr>
              <a:t>The pre-tax IRR on the alternative fixed asset is what the alternative fixed asset needs to earn to net the same as the insurance's net to estate.</a:t>
            </a:r>
          </a:p>
          <a:p>
            <a:r>
              <a:rPr lang="en-US" sz="2000">
                <a:cs typeface="Calibri"/>
              </a:rPr>
              <a:t>It is a higher multiple of the net tax IRR in the earlier years because there is less RDTOH (Refundable Dividend Tax On Hand).   RDTOH is cumulative and assumed to be taken all at death, not taken annually so grows larger with more years into the investment.  The alternative asset is taxed on its investment income every year at 50%.  Then when it is taken out of the </a:t>
            </a:r>
            <a:r>
              <a:rPr lang="en-US" sz="2000" err="1">
                <a:cs typeface="Calibri"/>
              </a:rPr>
              <a:t>corp</a:t>
            </a:r>
            <a:r>
              <a:rPr lang="en-US" sz="2000">
                <a:cs typeface="Calibri"/>
              </a:rPr>
              <a:t>, it is taxed again as a dividend at 45% net of the RDTOH.  The insurance's net to estate includes CDA.</a:t>
            </a:r>
          </a:p>
          <a:p>
            <a:r>
              <a:rPr lang="en-US" sz="2000">
                <a:cs typeface="Calibri"/>
              </a:rPr>
              <a:t>At curr-1%, net IRR at age 85 is 3.8% with pre-tax IRR of 9.6%.  </a:t>
            </a:r>
          </a:p>
          <a:p>
            <a:endParaRPr lang="en-US" sz="2000">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80D6B3-E479-6F4D-8549-DEA4639C19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00658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CA" sz="2000">
                <a:cs typeface="Calibri"/>
              </a:rPr>
              <a:t>Sun Life</a:t>
            </a:r>
            <a:r>
              <a:rPr lang="en-CA" sz="2000" baseline="0">
                <a:cs typeface="Calibri"/>
              </a:rPr>
              <a:t> has a market cap of about $25 Billion and is a leading</a:t>
            </a:r>
            <a:r>
              <a:rPr lang="en-CA" sz="2000">
                <a:cs typeface="Calibri"/>
              </a:rPr>
              <a:t> global financial services company with operations in Canada &amp; US, UK and parts of Asia.</a:t>
            </a:r>
          </a:p>
          <a:p>
            <a:r>
              <a:rPr lang="en-CA" sz="2000">
                <a:cs typeface="Calibri"/>
              </a:rPr>
              <a:t>  </a:t>
            </a:r>
          </a:p>
          <a:p>
            <a:r>
              <a:rPr lang="en-CA" sz="2000">
                <a:cs typeface="Calibri"/>
              </a:rPr>
              <a:t>We’re well-diversified by geography and products.  </a:t>
            </a:r>
          </a:p>
          <a:p>
            <a:endParaRPr lang="en-US" sz="2000">
              <a:cs typeface="Calibri" panose="020F0502020204030204"/>
            </a:endParaRPr>
          </a:p>
          <a:p>
            <a:r>
              <a:rPr lang="en-US" sz="2000">
                <a:cs typeface="Calibri" panose="020F0502020204030204"/>
              </a:rPr>
              <a:t>And</a:t>
            </a:r>
            <a:r>
              <a:rPr lang="en-US" sz="2000" baseline="0">
                <a:cs typeface="Calibri" panose="020F0502020204030204"/>
              </a:rPr>
              <a:t> c</a:t>
            </a:r>
            <a:r>
              <a:rPr lang="en-US" sz="2000">
                <a:cs typeface="Calibri" panose="020F0502020204030204"/>
              </a:rPr>
              <a:t>apitalizing on this well-diversified business model is part of both the strong offence and defense</a:t>
            </a:r>
            <a:r>
              <a:rPr lang="en-US" sz="2000" baseline="0">
                <a:cs typeface="Calibri" panose="020F0502020204030204"/>
              </a:rPr>
              <a:t> in our strategy.  It helps us build a robust balance sheet. </a:t>
            </a:r>
            <a:endParaRPr lang="en-CA" sz="2000">
              <a:cs typeface="Calibri" panose="020F0502020204030204"/>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80D6B3-E479-6F4D-8549-DEA4639C19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787912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a:cs typeface="Calibri"/>
              </a:rPr>
              <a:t>And in</a:t>
            </a:r>
            <a:r>
              <a:rPr lang="en-US" sz="2000" baseline="0">
                <a:cs typeface="Calibri"/>
              </a:rPr>
              <a:t> case you weren’t aware, Sun Life is a huge asset management player.  In fact, we’re one of the largest in Canada. Bigger than the other big banks and pensions funds to give you a relative comparison of size.</a:t>
            </a:r>
            <a:endParaRPr lang="en-CA" sz="200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2000">
              <a:cs typeface="Calibri"/>
            </a:endParaRPr>
          </a:p>
          <a:p>
            <a:endParaRPr lang="en-US" sz="200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80D6B3-E479-6F4D-8549-DEA4639C19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82138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003946"/>
                </a:solidFill>
                <a:effectLst/>
                <a:uLnTx/>
                <a:uFillTx/>
                <a:latin typeface="Arial" panose="020B0604020202020204" pitchFamily="34" charset="0"/>
                <a:ea typeface="+mn-ea"/>
                <a:cs typeface="+mn-cs"/>
              </a:rPr>
              <a:t>So let’s see what assets sit in our Par Account that account for our investment performance.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003946"/>
                </a:solidFill>
                <a:effectLst/>
                <a:uLnTx/>
                <a:uFillTx/>
                <a:latin typeface="Arial" panose="020B0604020202020204" pitchFamily="34" charset="0"/>
                <a:ea typeface="+mn-ea"/>
                <a:cs typeface="+mn-cs"/>
              </a:rPr>
              <a:t>Want to point out that our Par investment managers focus on </a:t>
            </a:r>
            <a:r>
              <a:rPr kumimoji="0" lang="en-US" sz="2000" b="1" i="0" u="none" strike="noStrike" kern="1200" cap="none" spc="0" normalizeH="0" baseline="0" noProof="0">
                <a:ln>
                  <a:noFill/>
                </a:ln>
                <a:solidFill>
                  <a:srgbClr val="EAAB00"/>
                </a:solidFill>
                <a:effectLst>
                  <a:outerShdw blurRad="38100" dist="38100" dir="2700000" algn="tl">
                    <a:srgbClr val="000000">
                      <a:alpha val="43137"/>
                    </a:srgbClr>
                  </a:outerShdw>
                </a:effectLst>
                <a:uLnTx/>
                <a:uFillTx/>
                <a:latin typeface="Arial" panose="020B0604020202020204" pitchFamily="34" charset="0"/>
                <a:ea typeface="+mn-ea"/>
                <a:cs typeface="+mn-cs"/>
              </a:rPr>
              <a:t>long term value through expert structuring</a:t>
            </a:r>
            <a:r>
              <a:rPr kumimoji="0" lang="en-US" sz="2000" b="0" i="0" u="none" strike="noStrike" kern="1200" cap="none" spc="0" normalizeH="0" baseline="0" noProof="0">
                <a:ln>
                  <a:noFill/>
                </a:ln>
                <a:solidFill>
                  <a:srgbClr val="EAAB00"/>
                </a:solidFill>
                <a:effectLst>
                  <a:outerShdw blurRad="38100" dist="38100" dir="2700000" algn="tl">
                    <a:srgbClr val="000000">
                      <a:alpha val="43137"/>
                    </a:srgbClr>
                  </a:outerShdw>
                </a:effectLst>
                <a:uLnTx/>
                <a:uFillTx/>
                <a:latin typeface="Arial" panose="020B0604020202020204" pitchFamily="34" charset="0"/>
                <a:ea typeface="+mn-ea"/>
                <a:cs typeface="+mn-cs"/>
              </a:rPr>
              <a:t> </a:t>
            </a:r>
            <a:r>
              <a:rPr kumimoji="0" lang="en-US" sz="2000" b="1" i="0" u="none" strike="noStrike" kern="1200" cap="none" spc="0" normalizeH="0" baseline="0" noProof="0">
                <a:ln>
                  <a:noFill/>
                </a:ln>
                <a:solidFill>
                  <a:srgbClr val="EAAB00"/>
                </a:solidFill>
                <a:effectLst>
                  <a:outerShdw blurRad="38100" dist="38100" dir="2700000" algn="tl">
                    <a:srgbClr val="000000">
                      <a:alpha val="43137"/>
                    </a:srgbClr>
                  </a:outerShdw>
                </a:effectLst>
                <a:uLnTx/>
                <a:uFillTx/>
                <a:latin typeface="Arial" panose="020B0604020202020204" pitchFamily="34" charset="0"/>
                <a:ea typeface="+mn-ea"/>
                <a:cs typeface="+mn-cs"/>
              </a:rPr>
              <a:t>and selection</a:t>
            </a:r>
            <a:r>
              <a:rPr kumimoji="0" lang="en-US" sz="2000" b="0" i="0" u="none" strike="noStrike" kern="1200" cap="none" spc="0" normalizeH="0" baseline="0" noProof="0">
                <a:ln>
                  <a:noFill/>
                </a:ln>
                <a:solidFill>
                  <a:srgbClr val="003946"/>
                </a:solidFill>
                <a:effectLst/>
                <a:uLnTx/>
                <a:uFillTx/>
                <a:latin typeface="Arial" panose="020B0604020202020204" pitchFamily="34" charset="0"/>
                <a:ea typeface="+mn-ea"/>
                <a:cs typeface="+mn-cs"/>
              </a:rPr>
              <a:t> rather than market timing. </a:t>
            </a:r>
            <a:r>
              <a:rPr kumimoji="0" lang="en-US" sz="2000" b="1" i="0" u="none" strike="noStrike" kern="1200" cap="none" spc="0" normalizeH="0" baseline="0" noProof="0">
                <a:ln>
                  <a:noFill/>
                </a:ln>
                <a:solidFill>
                  <a:srgbClr val="EAAB00"/>
                </a:solidFill>
                <a:effectLst>
                  <a:outerShdw blurRad="38100" dist="38100" dir="2700000" algn="tl">
                    <a:srgbClr val="000000">
                      <a:alpha val="43137"/>
                    </a:srgbClr>
                  </a:outerShdw>
                </a:effectLst>
                <a:uLnTx/>
                <a:uFillTx/>
                <a:latin typeface="Arial" panose="020B0604020202020204" pitchFamily="34" charset="0"/>
                <a:ea typeface="+mn-ea"/>
                <a:cs typeface="+mn-cs"/>
              </a:rPr>
              <a:t>Don’t bet on the direction of interest rates, currency or commodities.   </a:t>
            </a:r>
            <a:r>
              <a:rPr kumimoji="0" lang="en-US" sz="2000" b="0" i="0" u="none" strike="noStrike" kern="1200" cap="none" spc="0" normalizeH="0" baseline="0" noProof="0">
                <a:ln>
                  <a:noFill/>
                </a:ln>
                <a:solidFill>
                  <a:srgbClr val="EAAB00"/>
                </a:solidFill>
                <a:effectLst/>
                <a:uLnTx/>
                <a:uFillTx/>
                <a:latin typeface="Arial" panose="020B0604020202020204" pitchFamily="34" charset="0"/>
                <a:ea typeface="+mn-ea"/>
                <a:cs typeface="+mn-cs"/>
              </a:rPr>
              <a:t>Comparing 1996 to today, the asset mix actually hasn’t changed much.  For more information on this, check out our Par Commonly Asked Questions piece that came out in July, 2020.  It addresses the top 10 questions advisors ask us about Par.  If you haven’t seen it, we can direct you to where you can find it.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a:ln>
                <a:noFill/>
              </a:ln>
              <a:solidFill>
                <a:srgbClr val="EAAB00"/>
              </a:solidFill>
              <a:effectLst>
                <a:outerShdw blurRad="38100" dist="38100" dir="2700000" algn="tl">
                  <a:srgbClr val="000000">
                    <a:alpha val="43137"/>
                  </a:srgbClr>
                </a:outerShdw>
              </a:effectLst>
              <a:uLnTx/>
              <a:uFillTx/>
              <a:latin typeface="Arial" panose="020B0604020202020204" pitchFamily="34" charset="0"/>
              <a:ea typeface="+mn-ea"/>
              <a:cs typeface="+mn-cs"/>
            </a:endParaRPr>
          </a:p>
          <a:p>
            <a:r>
              <a:rPr lang="en-US" sz="2000"/>
              <a:t>What is our Par Account made up of?</a:t>
            </a:r>
          </a:p>
          <a:p>
            <a:r>
              <a:rPr lang="en-US" sz="2000"/>
              <a:t>We hold mostly</a:t>
            </a:r>
            <a:r>
              <a:rPr lang="en-US" sz="2000" baseline="0"/>
              <a:t> fixed income. Which includes 17% in PFI, which is the jewel of Sun Life.  </a:t>
            </a:r>
          </a:p>
          <a:p>
            <a:r>
              <a:rPr lang="en-US" sz="2000" baseline="0"/>
              <a:t>Sun has the larges PFI shop in Canada so we often have first dibs on these projects.  They include bridges, solar farms.  An example would be the Ottawa Transit System where Sun put up $220M of the $300+M project.  These investments earn about 150 bp above corporate bonds.  There are strict covenants with downside protection.  However, you and I as individual investors can’t get our hands on these types of investments but you can by buying a Par policy.</a:t>
            </a:r>
          </a:p>
          <a:p>
            <a:r>
              <a:rPr lang="en-US" sz="2000" baseline="0"/>
              <a:t>Then we have equities and also real estate.  Our real estate are real bricks and mortar properties across Canada and property types that include industrial, commercial, retail and multi-family units (apartments).  No single dwelling residential properties.  Real estate is a great asset to protect against inflation.</a:t>
            </a:r>
          </a:p>
          <a:p>
            <a:r>
              <a:rPr lang="en-US" sz="2000" baseline="0"/>
              <a:t>If you were to look at the asset mix and compared it to our Par Account mix from 25 years ago, you’ll see little change.  Our Par investment managers do not take bets on interest rates or certain asset classes.  They’re in for the long haul.  </a:t>
            </a:r>
            <a:endParaRPr lang="en-CA" sz="2000"/>
          </a:p>
          <a:p>
            <a:endParaRPr lang="en-CA" sz="200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80D6B3-E479-6F4D-8549-DEA4639C19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017755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baseline="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80D6B3-E479-6F4D-8549-DEA4639C19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36180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sz="2000"/>
              <a:t>Source: Internal</a:t>
            </a:r>
            <a:r>
              <a:rPr lang="en-US" sz="2000" baseline="0"/>
              <a:t> employment data provided by SLF Investment Management teams as of February 2020.</a:t>
            </a:r>
            <a:endParaRPr lang="en-US" sz="200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80D6B3-E479-6F4D-8549-DEA4639C19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373850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sz="2000"/>
              <a:t>In</a:t>
            </a:r>
            <a:r>
              <a:rPr lang="en-US" sz="2000" baseline="0"/>
              <a:t> summary:</a:t>
            </a:r>
          </a:p>
          <a:p>
            <a:endParaRPr lang="en-US" sz="2000" baseline="0"/>
          </a:p>
          <a:p>
            <a:r>
              <a:rPr lang="en-US" sz="2000" baseline="0"/>
              <a:t>No other North American company has a higher rating from Moody’s, standard and Poor’s, and A.M. Best.</a:t>
            </a:r>
          </a:p>
          <a:p>
            <a:endParaRPr lang="en-US" sz="2000" baseline="0"/>
          </a:p>
          <a:p>
            <a:r>
              <a:rPr lang="en-US" sz="2000"/>
              <a:t>We’re the top</a:t>
            </a:r>
            <a:r>
              <a:rPr lang="en-US" sz="2000" baseline="0"/>
              <a:t> Canadian insurance company on the global 100 most sustainable Corporation's in the world (one of only 3 financial institutions from Canada on the list).</a:t>
            </a:r>
          </a:p>
          <a:p>
            <a:endParaRPr lang="en-US" sz="2000" baseline="0"/>
          </a:p>
          <a:p>
            <a:r>
              <a:rPr lang="en-US" sz="2000" baseline="0"/>
              <a:t>We’re the only major insurer in North America that, in the 2008 market collapse, did NOT:</a:t>
            </a:r>
          </a:p>
          <a:p>
            <a:pPr marL="228600" indent="-228600">
              <a:buAutoNum type="arabicParenR"/>
            </a:pPr>
            <a:r>
              <a:rPr lang="en-US" sz="2000" baseline="0"/>
              <a:t>Take a government bail out,</a:t>
            </a:r>
          </a:p>
          <a:p>
            <a:pPr marL="228600" indent="-228600">
              <a:buAutoNum type="arabicParenR"/>
            </a:pPr>
            <a:r>
              <a:rPr lang="en-US" sz="2000" baseline="0"/>
              <a:t>Reduce shareholder dividends</a:t>
            </a:r>
          </a:p>
          <a:p>
            <a:pPr marL="228600" indent="-228600">
              <a:buAutoNum type="arabicParenR"/>
            </a:pPr>
            <a:r>
              <a:rPr lang="en-US" sz="2000" baseline="0"/>
              <a:t>Or Issue more share.</a:t>
            </a:r>
          </a:p>
          <a:p>
            <a:pPr marL="228600" indent="-228600">
              <a:buAutoNum type="arabicParenR"/>
            </a:pPr>
            <a:endParaRPr lang="en-US" sz="2000" baseline="0"/>
          </a:p>
          <a:p>
            <a:pPr marL="0" indent="0">
              <a:buNone/>
            </a:pPr>
            <a:r>
              <a:rPr lang="en-US" sz="2000" baseline="0"/>
              <a:t>And, in fact, we’ve never decrease dividends since going public.</a:t>
            </a:r>
            <a:endParaRPr lang="en-CA" sz="2000"/>
          </a:p>
          <a:p>
            <a:endParaRPr lang="en-US" sz="2000">
              <a:cs typeface="Calibri"/>
            </a:endParaRPr>
          </a:p>
          <a:p>
            <a:endParaRPr lang="en-US" sz="2000">
              <a:cs typeface="Calibri"/>
            </a:endParaRPr>
          </a:p>
          <a:p>
            <a:endParaRPr lang="en-US" sz="2000">
              <a:cs typeface="Calibri"/>
            </a:endParaRPr>
          </a:p>
          <a:p>
            <a:endParaRPr lang="en-US" sz="2000">
              <a:cs typeface="Calibri"/>
            </a:endParaRPr>
          </a:p>
          <a:p>
            <a:endParaRPr lang="en-US" sz="2000">
              <a:cs typeface="Calibri"/>
            </a:endParaRPr>
          </a:p>
          <a:p>
            <a:endParaRPr lang="en-US" sz="2000">
              <a:cs typeface="Calibri"/>
            </a:endParaRPr>
          </a:p>
          <a:p>
            <a:endParaRPr lang="en-US" sz="2000">
              <a:cs typeface="Calibri"/>
            </a:endParaRPr>
          </a:p>
          <a:p>
            <a:endParaRPr lang="en-US" sz="2000">
              <a:cs typeface="Calibri"/>
            </a:endParaRPr>
          </a:p>
          <a:p>
            <a:r>
              <a:rPr lang="en-US" sz="2000"/>
              <a:t> Source for history of shareholder dividends:</a:t>
            </a:r>
            <a:endParaRPr lang="en-US" sz="2000">
              <a:cs typeface="Calibri"/>
            </a:endParaRPr>
          </a:p>
          <a:p>
            <a:r>
              <a:rPr lang="en-US" sz="2000">
                <a:hlinkClick r:id="rId3"/>
              </a:rPr>
              <a:t>https://www.sunlife.com/Global/Investors/Shareholder+services/Dividend+history/Sun+Life+Financial+Common+share?vgnLocale=en_CA</a:t>
            </a:r>
            <a:r>
              <a:rPr lang="en-US" sz="2000"/>
              <a:t> </a:t>
            </a:r>
          </a:p>
          <a:p>
            <a:endParaRPr lang="en-US" sz="2000"/>
          </a:p>
          <a:p>
            <a:endParaRPr lang="en-US" sz="2000"/>
          </a:p>
          <a:p>
            <a:r>
              <a:rPr lang="en-US" sz="2000"/>
              <a:t>Source for Global 100 Most Sustainable Corporations in the world:</a:t>
            </a:r>
          </a:p>
          <a:p>
            <a:r>
              <a:rPr lang="en-CA" sz="2000">
                <a:hlinkClick r:id="rId4"/>
              </a:rPr>
              <a:t>https://www.newswire.ca/news-releases/world-s-100-most-sustainable-corporations-deliver-better-for-investors-861776308.html</a:t>
            </a:r>
            <a:endParaRPr lang="en-US" sz="2000"/>
          </a:p>
          <a:p>
            <a:endParaRPr lang="en-US" sz="2000"/>
          </a:p>
          <a:p>
            <a:endParaRPr lang="en-US" sz="2000"/>
          </a:p>
          <a:p>
            <a:r>
              <a:rPr lang="en-US" sz="2000" b="1" u="sng"/>
              <a:t>Data source: </a:t>
            </a:r>
            <a:r>
              <a:rPr lang="en-US" sz="2000" b="0" u="none"/>
              <a:t>reviewed ratings for all insurers individuals,</a:t>
            </a:r>
            <a:r>
              <a:rPr lang="en-US" sz="2000" b="0" u="none" baseline="0"/>
              <a:t> then  compared. SLF was the highest on all counts.</a:t>
            </a:r>
            <a:r>
              <a:rPr lang="en-US" sz="2000" b="0" u="none"/>
              <a:t>, except for Canada Life (who has same rating).</a:t>
            </a:r>
            <a:endParaRPr lang="en-US" sz="2000">
              <a:solidFill>
                <a:schemeClr val="bg1"/>
              </a:solidFill>
            </a:endParaRPr>
          </a:p>
          <a:p>
            <a:r>
              <a:rPr lang="en-US" sz="2000">
                <a:solidFill>
                  <a:schemeClr val="bg1"/>
                </a:solidFill>
              </a:rPr>
              <a:t>   S &amp; P: </a:t>
            </a:r>
            <a:r>
              <a:rPr lang="en-CA" sz="2000">
                <a:solidFill>
                  <a:schemeClr val="bg1"/>
                </a:solidFill>
                <a:hlinkClick r:id="rId5"/>
              </a:rPr>
              <a:t>https://cdn.sunlife.com/static/Global/Investors/Investor%20briefcase/Ratings/SP_Sun_Life_and_its_operating_subs_e.pdf</a:t>
            </a:r>
            <a:endParaRPr lang="en-CA" sz="2000">
              <a:solidFill>
                <a:schemeClr val="bg1"/>
              </a:solidFill>
            </a:endParaRPr>
          </a:p>
          <a:p>
            <a:r>
              <a:rPr lang="en-US" sz="2000">
                <a:solidFill>
                  <a:schemeClr val="bg1"/>
                </a:solidFill>
              </a:rPr>
              <a:t>   </a:t>
            </a:r>
            <a:r>
              <a:rPr lang="en-US" sz="2000" err="1">
                <a:solidFill>
                  <a:schemeClr val="bg1"/>
                </a:solidFill>
              </a:rPr>
              <a:t>Moodys</a:t>
            </a:r>
            <a:r>
              <a:rPr lang="en-US" sz="2000">
                <a:solidFill>
                  <a:schemeClr val="bg1"/>
                </a:solidFill>
              </a:rPr>
              <a:t>: </a:t>
            </a:r>
            <a:r>
              <a:rPr lang="en-CA" sz="2000">
                <a:solidFill>
                  <a:schemeClr val="bg1"/>
                </a:solidFill>
                <a:hlinkClick r:id="rId6"/>
              </a:rPr>
              <a:t>https://cdn.sunlife.com/static/Global/Investors/Investor%20briefcase/Ratings/Moody's%20-%20SLF%20Credit%20Opinion_Jul%205%2019.pdf</a:t>
            </a:r>
            <a:endParaRPr lang="en-CA" sz="2000">
              <a:solidFill>
                <a:schemeClr val="bg1"/>
              </a:solidFill>
            </a:endParaRPr>
          </a:p>
          <a:p>
            <a:r>
              <a:rPr lang="en-US" sz="2000">
                <a:solidFill>
                  <a:schemeClr val="bg1"/>
                </a:solidFill>
              </a:rPr>
              <a:t>   A.M. Best: </a:t>
            </a:r>
            <a:r>
              <a:rPr lang="en-CA" sz="2000">
                <a:solidFill>
                  <a:schemeClr val="bg1"/>
                </a:solidFill>
                <a:hlinkClick r:id="rId7"/>
              </a:rPr>
              <a:t>https://cdn.sunlife.com/static/Global/Investors/Investor%20briefcase/Ratings/AM_Best-SLF.pdf</a:t>
            </a:r>
            <a:endParaRPr lang="en-CA" sz="2000">
              <a:solidFill>
                <a:schemeClr val="bg1"/>
              </a:solidFill>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80D6B3-E479-6F4D-8549-DEA4639C19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95788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a:t>Quick rhetorical question</a:t>
            </a:r>
          </a:p>
          <a:p>
            <a:endParaRPr lang="en-US"/>
          </a:p>
          <a:p>
            <a:r>
              <a:rPr lang="en-US"/>
              <a:t>Can insurance solve these problems</a:t>
            </a:r>
          </a:p>
          <a:p>
            <a:endParaRPr lang="en-US"/>
          </a:p>
          <a:p>
            <a:pPr marL="228600" indent="-228600">
              <a:buFont typeface="+mj-lt"/>
              <a:buAutoNum type="arabicPeriod"/>
            </a:pPr>
            <a:r>
              <a:rPr lang="en-US"/>
              <a:t>If a client has a terminal tax liability (e.g. when passing a cottage to a child at death where a looming capital gain is on the horizon)</a:t>
            </a:r>
          </a:p>
          <a:p>
            <a:pPr marL="228600" indent="-228600">
              <a:buFont typeface="+mj-lt"/>
              <a:buAutoNum type="arabicPeriod"/>
            </a:pPr>
            <a:r>
              <a:rPr lang="en-US"/>
              <a:t>A business owner client has a large pool of passively held investments in a holding company – which is likely attracting high taxes each year</a:t>
            </a:r>
          </a:p>
          <a:p>
            <a:pPr marL="228600" indent="-228600">
              <a:buFont typeface="+mj-lt"/>
              <a:buAutoNum type="arabicPeriod"/>
            </a:pPr>
            <a:r>
              <a:rPr lang="en-US"/>
              <a:t>An individual or corporate client who holds a large portion of their money in ‘safe’ assets like fixed income</a:t>
            </a:r>
          </a:p>
          <a:p>
            <a:pPr marL="228600" indent="-228600">
              <a:buFont typeface="+mj-lt"/>
              <a:buAutoNum type="arabicPeriod"/>
            </a:pPr>
            <a:endParaRPr lang="en-US"/>
          </a:p>
          <a:p>
            <a:pPr marL="228600" indent="-228600">
              <a:buFont typeface="+mj-lt"/>
              <a:buAutoNum type="arabicPeriod"/>
            </a:pPr>
            <a:endParaRPr lang="en-US"/>
          </a:p>
          <a:p>
            <a:pPr marL="0" indent="0">
              <a:buFont typeface="+mj-lt"/>
              <a:buNone/>
            </a:pPr>
            <a:r>
              <a:rPr lang="en-US"/>
              <a:t>The answer is ‘yes’. Insurance can help solve these issues.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a:solidFill>
                <a:srgbClr val="003946"/>
              </a:solidFill>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80D6B3-E479-6F4D-8549-DEA4639C19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39343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sz="2000"/>
              <a:t>We often think</a:t>
            </a:r>
            <a:r>
              <a:rPr lang="en-US" sz="2000" baseline="0"/>
              <a:t> of life insurance as protecting one’s human capital.  That is, to replace the income stream in the event of one’s premature death.  The common formula is just taking the # of years till retirement multiplied by their current salary.  And this amount would gradually decrease to 0 at retirement.  </a:t>
            </a:r>
          </a:p>
          <a:p>
            <a:r>
              <a:rPr lang="en-US" sz="2000" baseline="0"/>
              <a:t>It may also be used to fund a shareholder buy-sell obligations for partners in a corporation.  </a:t>
            </a:r>
          </a:p>
          <a:p>
            <a:r>
              <a:rPr lang="en-US" sz="2000" baseline="0"/>
              <a:t>This is when insurance is viewed as an expense and clients just want the cheapest option for the insurance.  </a:t>
            </a:r>
            <a:endParaRPr lang="en-CA" sz="200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80D6B3-E479-6F4D-8549-DEA4639C19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49859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sz="2000"/>
              <a:t>But then there’s financial capital</a:t>
            </a:r>
            <a:r>
              <a:rPr lang="en-US" sz="2000" baseline="0"/>
              <a:t> which only increases as the HNW build their wealth.  They may not need insurance but want it to fund their terminal tax liabilities, looking for the most tax-effective way to transfer their assets out of the </a:t>
            </a:r>
            <a:r>
              <a:rPr lang="en-US" sz="2000" baseline="0" err="1"/>
              <a:t>corp</a:t>
            </a:r>
            <a:r>
              <a:rPr lang="en-US" sz="2000" baseline="0"/>
              <a:t> to their beneficiaries at death, or perhaps just looking for a safe alternative asset.</a:t>
            </a:r>
            <a:endParaRPr lang="en-CA" sz="200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80D6B3-E479-6F4D-8549-DEA4639C19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69295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sz="2000"/>
              <a:t>Preserving</a:t>
            </a:r>
            <a:r>
              <a:rPr lang="en-US" sz="2000" baseline="0"/>
              <a:t> capital seems to be the universal goal for the HNW around the globe.  </a:t>
            </a:r>
          </a:p>
          <a:p>
            <a:r>
              <a:rPr lang="en-US" sz="2000" baseline="0"/>
              <a:t>Cap Gemini perform a study every year where they look at the focus of investments by the wealthy.</a:t>
            </a:r>
          </a:p>
          <a:p>
            <a:r>
              <a:rPr lang="en-US" sz="2000" baseline="0"/>
              <a:t>Cap Gemini also defined the  HNW as those with $1M+ investable assets, excluding primary residence.  </a:t>
            </a:r>
          </a:p>
          <a:p>
            <a:r>
              <a:rPr lang="en-US" sz="2000" baseline="0"/>
              <a:t>In 2019, we saw that the HNW had almost 45% invested in “safe” assets – cash and fixed income.  </a:t>
            </a:r>
          </a:p>
          <a:p>
            <a:r>
              <a:rPr lang="en-US" sz="2000" baseline="0"/>
              <a:t>In any given year, they had at least 40% in safe assets.  </a:t>
            </a:r>
          </a:p>
          <a:p>
            <a:r>
              <a:rPr lang="en-US" sz="2000" baseline="0"/>
              <a:t>And today, they’re probably earning almost nothing in those asset classes net of taxes.  </a:t>
            </a:r>
          </a:p>
          <a:p>
            <a:r>
              <a:rPr lang="en-US" sz="2000" baseline="0"/>
              <a:t>So if they want to investment that much in safe assets, finding an investment that offers them diversification, promising returns, and low volatility is important to them.</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80D6B3-E479-6F4D-8549-DEA4639C19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6178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sz="2000" baseline="0"/>
              <a:t>Tax rates have only continued to go up over the years.</a:t>
            </a:r>
            <a:r>
              <a:rPr lang="en-US" sz="2000">
                <a:cs typeface="Calibri"/>
              </a:rPr>
              <a:t> </a:t>
            </a:r>
            <a:r>
              <a:rPr lang="en-US" sz="2000" baseline="0">
                <a:cs typeface="Calibri"/>
              </a:rPr>
              <a:t> And the wealthy are seeing the tax efficiencies of insurance.</a:t>
            </a:r>
            <a:r>
              <a:rPr lang="en-US" sz="2000">
                <a:cs typeface="Calibri"/>
              </a:rPr>
              <a:t> </a:t>
            </a:r>
            <a:r>
              <a:rPr lang="en-US" sz="2000" baseline="0">
                <a:cs typeface="Calibri"/>
              </a:rPr>
              <a:t> Here are the top sales by Sun Life in </a:t>
            </a:r>
            <a:r>
              <a:rPr lang="en-US" sz="2000">
                <a:cs typeface="Calibri"/>
              </a:rPr>
              <a:t>2019</a:t>
            </a:r>
            <a:r>
              <a:rPr lang="en-US" sz="2000" baseline="0">
                <a:cs typeface="Calibri"/>
              </a:rPr>
              <a:t>.</a:t>
            </a:r>
            <a:r>
              <a:rPr lang="en-US" sz="2000">
                <a:cs typeface="Calibri"/>
              </a:rPr>
              <a:t> </a:t>
            </a:r>
            <a:r>
              <a:rPr lang="en-US" sz="2000" baseline="0">
                <a:cs typeface="Calibri"/>
              </a:rPr>
              <a:t> 9 of the top 10 were our Sun Par Accumulator, which is our product with the early cash values.</a:t>
            </a:r>
            <a:r>
              <a:rPr lang="en-US" sz="2000">
                <a:cs typeface="Calibri"/>
              </a:rPr>
              <a:t> </a:t>
            </a:r>
            <a:r>
              <a:rPr lang="en-US" sz="2000" baseline="0">
                <a:cs typeface="Calibri"/>
              </a:rPr>
              <a:t> The Protector is our product with the better long term estate values.</a:t>
            </a:r>
            <a:r>
              <a:rPr lang="en-US" sz="2000">
                <a:cs typeface="Calibri"/>
              </a:rPr>
              <a:t> </a:t>
            </a:r>
            <a:r>
              <a:rPr lang="en-US" sz="2000" baseline="0">
                <a:cs typeface="Calibri"/>
              </a:rPr>
              <a:t> And these were almost all corporate-owned.</a:t>
            </a:r>
            <a:r>
              <a:rPr lang="en-US" sz="2000">
                <a:cs typeface="Calibri"/>
              </a:rPr>
              <a:t> </a:t>
            </a:r>
          </a:p>
          <a:p>
            <a:endParaRPr lang="en-US" sz="2000" baseline="0">
              <a:cs typeface="Calibri"/>
            </a:endParaRPr>
          </a:p>
          <a:p>
            <a:r>
              <a:rPr lang="en-US" sz="2000" baseline="0">
                <a:cs typeface="Calibri"/>
              </a:rPr>
              <a:t>The point here is that insurance is growing as the popular solution for wealthy clients – especially Par insurance.  </a:t>
            </a:r>
            <a:endParaRPr lang="en-US" sz="2000" baseline="0"/>
          </a:p>
          <a:p>
            <a:endParaRPr lang="en-US" sz="200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80D6B3-E479-6F4D-8549-DEA4639C19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439639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sz="2000"/>
              <a:t>Permanent insurance offers 3 key benefits:</a:t>
            </a:r>
          </a:p>
          <a:p>
            <a:pPr marL="228600" indent="-228600">
              <a:buAutoNum type="arabicParenR"/>
            </a:pPr>
            <a:r>
              <a:rPr lang="en-US" sz="2000"/>
              <a:t>Obvious there is the guaranteed death benefit. This is the primary consideration for purchasing life insurance and helps one ensure at least a minimum amount is paid tax-free to loved ones upon death. Another benefit is that value within the policy are vested once issued. Meaning, the actual cash values given in a par policy can never reduce once they’re given – regardless of market fluctuations. Finally, there’s also the security of knowing that the premium rates are set before policy issue – there’s no variability or unknowns. </a:t>
            </a:r>
          </a:p>
          <a:p>
            <a:pPr marL="228600" indent="-228600">
              <a:buAutoNum type="arabicParenR"/>
            </a:pPr>
            <a:r>
              <a:rPr lang="en-US" sz="2000"/>
              <a:t>Values grow tax-free while inside the policy. When paid out at death, no tax charged on the death benefit. And there are tax-efficient methods (some are even tax-free) to access the cash value while alive.</a:t>
            </a:r>
          </a:p>
          <a:p>
            <a:pPr marL="228600" indent="-228600">
              <a:buAutoNum type="arabicParenR"/>
            </a:pPr>
            <a:r>
              <a:rPr lang="en-US" sz="2000"/>
              <a:t>For corporate clients, the death benefit is paid tax free to the corp. The death benefit is split into two parts: the ACB, and a notional amount equal to the CDA credit (Capital Dividend Account). The CDA amount allows for a tax-free dividend to the shareholders of the </a:t>
            </a:r>
            <a:r>
              <a:rPr lang="en-US" sz="2000" err="1"/>
              <a:t>corp</a:t>
            </a:r>
            <a:r>
              <a:rPr lang="en-US" sz="2000"/>
              <a:t> by that amount. So, the owner could choose to distribute the death benefit to shareholders tax-free by an amount equal to the CDA. The CDA is typically at least 70% of the death benefit at any point in time, and can often grind down toward zero on most policies by life expectancy. Age.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80D6B3-E479-6F4D-8549-DEA4639C19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7701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sz="2000"/>
              <a:t>Par life insurance offers the benefits you’d expect – the guaranteed death benefit, but there’s the added benefit of the investment component; the tax-free growth while inside the policy. This is why many people often view Par insurance as an attractive alternative asset class for one’s portfolio.</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80D6B3-E479-6F4D-8549-DEA4639C190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09201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1490" y="1122363"/>
            <a:ext cx="9144000" cy="2387600"/>
          </a:xfrm>
        </p:spPr>
        <p:txBody>
          <a:bodyPr anchor="b">
            <a:normAutofit/>
          </a:bodyPr>
          <a:lstStyle>
            <a:lvl1pPr algn="l">
              <a:defRPr sz="3000"/>
            </a:lvl1pPr>
          </a:lstStyle>
          <a:p>
            <a:r>
              <a:rPr lang="en-US"/>
              <a:t>Click to edit Master title style</a:t>
            </a:r>
            <a:endParaRPr lang="en-CA"/>
          </a:p>
        </p:txBody>
      </p:sp>
      <p:sp>
        <p:nvSpPr>
          <p:cNvPr id="3" name="Subtitle 2"/>
          <p:cNvSpPr>
            <a:spLocks noGrp="1"/>
          </p:cNvSpPr>
          <p:nvPr>
            <p:ph type="subTitle" idx="1"/>
          </p:nvPr>
        </p:nvSpPr>
        <p:spPr>
          <a:xfrm>
            <a:off x="1001490" y="3602038"/>
            <a:ext cx="9144000" cy="1655762"/>
          </a:xfrm>
        </p:spPr>
        <p:txBody>
          <a:bodyPr>
            <a:normAutofit/>
          </a:bodyPr>
          <a:lstStyle>
            <a:lvl1pPr marL="0" indent="0" algn="l">
              <a:buNone/>
              <a:defRPr sz="18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5" name="Footer Placeholder 4"/>
          <p:cNvSpPr>
            <a:spLocks noGrp="1"/>
          </p:cNvSpPr>
          <p:nvPr>
            <p:ph type="ftr" sz="quarter" idx="11"/>
          </p:nvPr>
        </p:nvSpPr>
        <p:spPr/>
        <p:txBody>
          <a:bodyPr/>
          <a:lstStyle/>
          <a:p>
            <a:endParaRPr lang="en-CA"/>
          </a:p>
        </p:txBody>
      </p:sp>
    </p:spTree>
    <p:extLst>
      <p:ext uri="{BB962C8B-B14F-4D97-AF65-F5344CB8AC3E}">
        <p14:creationId xmlns:p14="http://schemas.microsoft.com/office/powerpoint/2010/main" val="700292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8" name="Footer Placeholder 7"/>
          <p:cNvSpPr>
            <a:spLocks noGrp="1"/>
          </p:cNvSpPr>
          <p:nvPr>
            <p:ph type="ftr" sz="quarter" idx="11"/>
          </p:nvPr>
        </p:nvSpPr>
        <p:spPr/>
        <p:txBody>
          <a:bodyPr/>
          <a:lstStyle/>
          <a:p>
            <a:endParaRPr lang="en-CA"/>
          </a:p>
        </p:txBody>
      </p:sp>
      <p:cxnSp>
        <p:nvCxnSpPr>
          <p:cNvPr id="10" name="Straight Connector 9"/>
          <p:cNvCxnSpPr/>
          <p:nvPr userDrawn="1"/>
        </p:nvCxnSpPr>
        <p:spPr>
          <a:xfrm>
            <a:off x="6096000" y="2249440"/>
            <a:ext cx="0" cy="2910663"/>
          </a:xfrm>
          <a:prstGeom prst="line">
            <a:avLst/>
          </a:prstGeom>
          <a:ln w="28575">
            <a:solidFill>
              <a:srgbClr val="ADC3BD"/>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312409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Date Placeholder 2"/>
          <p:cNvSpPr>
            <a:spLocks noGrp="1"/>
          </p:cNvSpPr>
          <p:nvPr>
            <p:ph type="dt" sz="half" idx="10"/>
          </p:nvPr>
        </p:nvSpPr>
        <p:spPr>
          <a:xfrm>
            <a:off x="838200" y="6356350"/>
            <a:ext cx="2743200" cy="365125"/>
          </a:xfrm>
          <a:prstGeom prst="rect">
            <a:avLst/>
          </a:prstGeom>
        </p:spPr>
        <p:txBody>
          <a:bodyPr/>
          <a:lstStyle/>
          <a:p>
            <a:fld id="{DE615B59-8372-4D90-95A7-DB70E5EBA4B9}" type="datetimeFigureOut">
              <a:rPr lang="en-CA" smtClean="0"/>
              <a:t>2022-05-31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444FF5C1-F5C0-481C-848C-A0CB5A107048}" type="slidenum">
              <a:rPr lang="en-CA" smtClean="0"/>
              <a:t>‹#›</a:t>
            </a:fld>
            <a:endParaRPr lang="en-CA"/>
          </a:p>
        </p:txBody>
      </p:sp>
    </p:spTree>
    <p:extLst>
      <p:ext uri="{BB962C8B-B14F-4D97-AF65-F5344CB8AC3E}">
        <p14:creationId xmlns:p14="http://schemas.microsoft.com/office/powerpoint/2010/main" val="1507435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DE615B59-8372-4D90-95A7-DB70E5EBA4B9}" type="datetimeFigureOut">
              <a:rPr lang="en-CA" smtClean="0"/>
              <a:t>2022-05-31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444FF5C1-F5C0-481C-848C-A0CB5A107048}" type="slidenum">
              <a:rPr lang="en-CA" smtClean="0"/>
              <a:t>‹#›</a:t>
            </a:fld>
            <a:endParaRPr lang="en-CA"/>
          </a:p>
        </p:txBody>
      </p:sp>
    </p:spTree>
    <p:extLst>
      <p:ext uri="{BB962C8B-B14F-4D97-AF65-F5344CB8AC3E}">
        <p14:creationId xmlns:p14="http://schemas.microsoft.com/office/powerpoint/2010/main" val="805065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DE615B59-8372-4D90-95A7-DB70E5EBA4B9}" type="datetimeFigureOut">
              <a:rPr lang="en-CA" smtClean="0"/>
              <a:t>2022-05-31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444FF5C1-F5C0-481C-848C-A0CB5A107048}" type="slidenum">
              <a:rPr lang="en-CA" smtClean="0"/>
              <a:t>‹#›</a:t>
            </a:fld>
            <a:endParaRPr lang="en-CA"/>
          </a:p>
        </p:txBody>
      </p:sp>
    </p:spTree>
    <p:extLst>
      <p:ext uri="{BB962C8B-B14F-4D97-AF65-F5344CB8AC3E}">
        <p14:creationId xmlns:p14="http://schemas.microsoft.com/office/powerpoint/2010/main" val="3162523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DE615B59-8372-4D90-95A7-DB70E5EBA4B9}" type="datetimeFigureOut">
              <a:rPr lang="en-CA" smtClean="0"/>
              <a:t>2022-05-31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444FF5C1-F5C0-481C-848C-A0CB5A107048}" type="slidenum">
              <a:rPr lang="en-CA" smtClean="0"/>
              <a:t>‹#›</a:t>
            </a:fld>
            <a:endParaRPr lang="en-CA"/>
          </a:p>
        </p:txBody>
      </p:sp>
    </p:spTree>
    <p:extLst>
      <p:ext uri="{BB962C8B-B14F-4D97-AF65-F5344CB8AC3E}">
        <p14:creationId xmlns:p14="http://schemas.microsoft.com/office/powerpoint/2010/main" val="338247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DE615B59-8372-4D90-95A7-DB70E5EBA4B9}" type="datetimeFigureOut">
              <a:rPr lang="en-CA" smtClean="0"/>
              <a:t>2022-05-31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444FF5C1-F5C0-481C-848C-A0CB5A107048}" type="slidenum">
              <a:rPr lang="en-CA" smtClean="0"/>
              <a:t>‹#›</a:t>
            </a:fld>
            <a:endParaRPr lang="en-CA"/>
          </a:p>
        </p:txBody>
      </p:sp>
    </p:spTree>
    <p:extLst>
      <p:ext uri="{BB962C8B-B14F-4D97-AF65-F5344CB8AC3E}">
        <p14:creationId xmlns:p14="http://schemas.microsoft.com/office/powerpoint/2010/main" val="359289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DE615B59-8372-4D90-95A7-DB70E5EBA4B9}" type="datetimeFigureOut">
              <a:rPr lang="en-CA" smtClean="0"/>
              <a:t>2022-05-31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444FF5C1-F5C0-481C-848C-A0CB5A107048}" type="slidenum">
              <a:rPr lang="en-CA" smtClean="0"/>
              <a:t>‹#›</a:t>
            </a:fld>
            <a:endParaRPr lang="en-CA"/>
          </a:p>
        </p:txBody>
      </p:sp>
    </p:spTree>
    <p:extLst>
      <p:ext uri="{BB962C8B-B14F-4D97-AF65-F5344CB8AC3E}">
        <p14:creationId xmlns:p14="http://schemas.microsoft.com/office/powerpoint/2010/main" val="4260083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ontent slide - 02">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B38F5AC-2968-3C40-AA04-1207084C7F8B}"/>
              </a:ext>
            </a:extLst>
          </p:cNvPr>
          <p:cNvSpPr txBox="1"/>
          <p:nvPr userDrawn="1"/>
        </p:nvSpPr>
        <p:spPr>
          <a:xfrm>
            <a:off x="728356" y="6342847"/>
            <a:ext cx="9547761" cy="263064"/>
          </a:xfrm>
          <a:prstGeom prst="rect">
            <a:avLst/>
          </a:prstGeom>
          <a:noFill/>
        </p:spPr>
        <p:txBody>
          <a:bodyPr wrap="square" lIns="0" rIns="96000" bIns="62400" rtlCol="0">
            <a:spAutoFit/>
          </a:bodyPr>
          <a:lstStyle/>
          <a:p>
            <a:pPr marL="0" marR="0" lvl="0" indent="0" algn="l" defTabSz="609570" rtl="0" eaLnBrk="1" fontAlgn="auto" latinLnBrk="0" hangingPunct="1">
              <a:lnSpc>
                <a:spcPct val="100000"/>
              </a:lnSpc>
              <a:spcBef>
                <a:spcPts val="0"/>
              </a:spcBef>
              <a:spcAft>
                <a:spcPts val="0"/>
              </a:spcAft>
              <a:buClrTx/>
              <a:buSzTx/>
              <a:buFontTx/>
              <a:buNone/>
              <a:tabLst/>
              <a:defRPr/>
            </a:pPr>
            <a:r>
              <a:rPr lang="en-CA" sz="1000" b="1" i="0" spc="533" baseline="0">
                <a:solidFill>
                  <a:srgbClr val="003946"/>
                </a:solidFill>
                <a:latin typeface="Sun Life Sans" panose="02000503000000020004" pitchFamily="2" charset="77"/>
                <a:cs typeface="Calibri" panose="020F0502020204030204" pitchFamily="34" charset="0"/>
              </a:rPr>
              <a:t>SUN LIFE FINANCIAL 2018</a:t>
            </a:r>
            <a:r>
              <a:rPr lang="en-CA" sz="1000" b="1" i="0" spc="533" baseline="0">
                <a:solidFill>
                  <a:srgbClr val="FFCB05"/>
                </a:solidFill>
                <a:latin typeface="Sun Life Sans" panose="02000503000000020004" pitchFamily="2" charset="77"/>
                <a:cs typeface="Calibri" panose="020F0502020204030204" pitchFamily="34" charset="0"/>
              </a:rPr>
              <a:t>•</a:t>
            </a:r>
            <a:r>
              <a:rPr lang="en-CA" sz="1000" b="1" i="0" spc="533" baseline="0">
                <a:solidFill>
                  <a:srgbClr val="003946"/>
                </a:solidFill>
                <a:latin typeface="Sun Life Sans" panose="02000503000000020004" pitchFamily="2" charset="77"/>
                <a:cs typeface="Calibri" panose="020F0502020204030204" pitchFamily="34" charset="0"/>
              </a:rPr>
              <a:t>PPT Topic Title</a:t>
            </a:r>
          </a:p>
        </p:txBody>
      </p:sp>
      <p:sp>
        <p:nvSpPr>
          <p:cNvPr id="7" name="Slide Number Placeholder 5">
            <a:extLst>
              <a:ext uri="{FF2B5EF4-FFF2-40B4-BE49-F238E27FC236}">
                <a16:creationId xmlns:a16="http://schemas.microsoft.com/office/drawing/2014/main" id="{800B0695-9586-8044-A885-9AB221778100}"/>
              </a:ext>
            </a:extLst>
          </p:cNvPr>
          <p:cNvSpPr>
            <a:spLocks noGrp="1"/>
          </p:cNvSpPr>
          <p:nvPr>
            <p:ph type="sldNum" sz="quarter" idx="4"/>
          </p:nvPr>
        </p:nvSpPr>
        <p:spPr>
          <a:xfrm>
            <a:off x="11448374" y="6240885"/>
            <a:ext cx="480017" cy="482380"/>
          </a:xfrm>
          <a:prstGeom prst="rect">
            <a:avLst/>
          </a:prstGeom>
        </p:spPr>
        <p:txBody>
          <a:bodyPr vert="horz" lIns="0" tIns="45720" rIns="0" bIns="45720" rtlCol="0" anchor="ctr"/>
          <a:lstStyle>
            <a:lvl1pPr algn="ctr">
              <a:defRPr sz="1000" b="1">
                <a:solidFill>
                  <a:srgbClr val="003946"/>
                </a:solidFill>
                <a:latin typeface="Sun Life Sans" panose="02000503000000020004" pitchFamily="2" charset="77"/>
                <a:cs typeface="Calibri"/>
              </a:defRPr>
            </a:lvl1pPr>
          </a:lstStyle>
          <a:p>
            <a:fld id="{CD0B62E8-4833-C84D-A86B-4CF3C4DE74F8}" type="slidenum">
              <a:rPr lang="uk-UA" smtClean="0"/>
              <a:pPr/>
              <a:t>‹#›</a:t>
            </a:fld>
            <a:endParaRPr lang="uk-UA"/>
          </a:p>
        </p:txBody>
      </p:sp>
      <p:sp>
        <p:nvSpPr>
          <p:cNvPr id="11" name="Oval 10">
            <a:extLst>
              <a:ext uri="{FF2B5EF4-FFF2-40B4-BE49-F238E27FC236}">
                <a16:creationId xmlns:a16="http://schemas.microsoft.com/office/drawing/2014/main" id="{9982BDF0-2DC4-644F-B679-5DBA7D593AE9}"/>
              </a:ext>
            </a:extLst>
          </p:cNvPr>
          <p:cNvSpPr/>
          <p:nvPr userDrawn="1"/>
        </p:nvSpPr>
        <p:spPr>
          <a:xfrm>
            <a:off x="11448374" y="6241462"/>
            <a:ext cx="480017" cy="480017"/>
          </a:xfrm>
          <a:prstGeom prst="ellipse">
            <a:avLst/>
          </a:prstGeom>
          <a:noFill/>
          <a:ln w="12700">
            <a:solidFill>
              <a:srgbClr val="00394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Sun Life Sans" panose="02000503000000020004" pitchFamily="2" charset="77"/>
            </a:endParaRPr>
          </a:p>
        </p:txBody>
      </p:sp>
    </p:spTree>
    <p:extLst>
      <p:ext uri="{BB962C8B-B14F-4D97-AF65-F5344CB8AC3E}">
        <p14:creationId xmlns:p14="http://schemas.microsoft.com/office/powerpoint/2010/main" val="3806976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ntent slide - 01">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C37C881-79BE-9140-8038-A241900569C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313333" y="0"/>
            <a:ext cx="2878667" cy="2438400"/>
          </a:xfrm>
          <a:prstGeom prst="rect">
            <a:avLst/>
          </a:prstGeom>
        </p:spPr>
      </p:pic>
      <p:sp>
        <p:nvSpPr>
          <p:cNvPr id="6" name="TextBox 5">
            <a:extLst>
              <a:ext uri="{FF2B5EF4-FFF2-40B4-BE49-F238E27FC236}">
                <a16:creationId xmlns:a16="http://schemas.microsoft.com/office/drawing/2014/main" id="{8B38F5AC-2968-3C40-AA04-1207084C7F8B}"/>
              </a:ext>
            </a:extLst>
          </p:cNvPr>
          <p:cNvSpPr txBox="1"/>
          <p:nvPr userDrawn="1"/>
        </p:nvSpPr>
        <p:spPr>
          <a:xfrm>
            <a:off x="728356" y="6342847"/>
            <a:ext cx="9547761" cy="263064"/>
          </a:xfrm>
          <a:prstGeom prst="rect">
            <a:avLst/>
          </a:prstGeom>
          <a:noFill/>
        </p:spPr>
        <p:txBody>
          <a:bodyPr wrap="square" lIns="0" rIns="96000" bIns="62400" rtlCol="0">
            <a:spAutoFit/>
          </a:bodyPr>
          <a:lstStyle/>
          <a:p>
            <a:pPr marL="0" marR="0" lvl="0" indent="0" algn="l" defTabSz="609570" rtl="0" eaLnBrk="1" fontAlgn="auto" latinLnBrk="0" hangingPunct="1">
              <a:lnSpc>
                <a:spcPct val="100000"/>
              </a:lnSpc>
              <a:spcBef>
                <a:spcPts val="0"/>
              </a:spcBef>
              <a:spcAft>
                <a:spcPts val="0"/>
              </a:spcAft>
              <a:buClrTx/>
              <a:buSzTx/>
              <a:buFontTx/>
              <a:buNone/>
              <a:tabLst/>
              <a:defRPr/>
            </a:pPr>
            <a:r>
              <a:rPr lang="en-CA" sz="1000" b="1" i="0" spc="533" baseline="0">
                <a:solidFill>
                  <a:srgbClr val="003946"/>
                </a:solidFill>
                <a:latin typeface="Sun Life Sans" panose="02000503000000020004" pitchFamily="2" charset="77"/>
                <a:cs typeface="Calibri" panose="020F0502020204030204" pitchFamily="34" charset="0"/>
              </a:rPr>
              <a:t>SUN LIFE FINANCIAL 2018</a:t>
            </a:r>
            <a:r>
              <a:rPr lang="en-CA" sz="1000" b="1" i="0" spc="533" baseline="0">
                <a:solidFill>
                  <a:srgbClr val="FFCB05"/>
                </a:solidFill>
                <a:latin typeface="Sun Life Sans" panose="02000503000000020004" pitchFamily="2" charset="77"/>
                <a:cs typeface="Calibri" panose="020F0502020204030204" pitchFamily="34" charset="0"/>
              </a:rPr>
              <a:t>•</a:t>
            </a:r>
            <a:r>
              <a:rPr lang="en-CA" sz="1000" b="1" i="0" spc="533" baseline="0">
                <a:solidFill>
                  <a:srgbClr val="003946"/>
                </a:solidFill>
                <a:latin typeface="Sun Life Sans" panose="02000503000000020004" pitchFamily="2" charset="77"/>
                <a:cs typeface="Calibri" panose="020F0502020204030204" pitchFamily="34" charset="0"/>
              </a:rPr>
              <a:t>PPT Topic Title</a:t>
            </a:r>
          </a:p>
        </p:txBody>
      </p:sp>
      <p:sp>
        <p:nvSpPr>
          <p:cNvPr id="7" name="Slide Number Placeholder 5">
            <a:extLst>
              <a:ext uri="{FF2B5EF4-FFF2-40B4-BE49-F238E27FC236}">
                <a16:creationId xmlns:a16="http://schemas.microsoft.com/office/drawing/2014/main" id="{800B0695-9586-8044-A885-9AB221778100}"/>
              </a:ext>
            </a:extLst>
          </p:cNvPr>
          <p:cNvSpPr>
            <a:spLocks noGrp="1"/>
          </p:cNvSpPr>
          <p:nvPr>
            <p:ph type="sldNum" sz="quarter" idx="4"/>
          </p:nvPr>
        </p:nvSpPr>
        <p:spPr>
          <a:xfrm>
            <a:off x="11448374" y="6240885"/>
            <a:ext cx="480017" cy="482380"/>
          </a:xfrm>
          <a:prstGeom prst="rect">
            <a:avLst/>
          </a:prstGeom>
        </p:spPr>
        <p:txBody>
          <a:bodyPr vert="horz" lIns="0" tIns="45720" rIns="0" bIns="45720" rtlCol="0" anchor="ctr"/>
          <a:lstStyle>
            <a:lvl1pPr algn="ctr">
              <a:defRPr sz="1000" b="1">
                <a:solidFill>
                  <a:srgbClr val="003946"/>
                </a:solidFill>
                <a:latin typeface="Sun Life Sans" panose="02000503000000020004" pitchFamily="2" charset="77"/>
                <a:cs typeface="Calibri"/>
              </a:defRPr>
            </a:lvl1pPr>
          </a:lstStyle>
          <a:p>
            <a:fld id="{CD0B62E8-4833-C84D-A86B-4CF3C4DE74F8}" type="slidenum">
              <a:rPr lang="uk-UA" smtClean="0"/>
              <a:pPr/>
              <a:t>‹#›</a:t>
            </a:fld>
            <a:endParaRPr lang="uk-UA"/>
          </a:p>
        </p:txBody>
      </p:sp>
      <p:sp>
        <p:nvSpPr>
          <p:cNvPr id="11" name="Oval 10">
            <a:extLst>
              <a:ext uri="{FF2B5EF4-FFF2-40B4-BE49-F238E27FC236}">
                <a16:creationId xmlns:a16="http://schemas.microsoft.com/office/drawing/2014/main" id="{9982BDF0-2DC4-644F-B679-5DBA7D593AE9}"/>
              </a:ext>
            </a:extLst>
          </p:cNvPr>
          <p:cNvSpPr/>
          <p:nvPr userDrawn="1"/>
        </p:nvSpPr>
        <p:spPr>
          <a:xfrm>
            <a:off x="11448374" y="6241462"/>
            <a:ext cx="480017" cy="480017"/>
          </a:xfrm>
          <a:prstGeom prst="ellipse">
            <a:avLst/>
          </a:prstGeom>
          <a:noFill/>
          <a:ln w="12700">
            <a:solidFill>
              <a:srgbClr val="00394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Sun Life Sans" panose="02000503000000020004" pitchFamily="2" charset="77"/>
            </a:endParaRPr>
          </a:p>
        </p:txBody>
      </p:sp>
    </p:spTree>
    <p:extLst>
      <p:ext uri="{BB962C8B-B14F-4D97-AF65-F5344CB8AC3E}">
        <p14:creationId xmlns:p14="http://schemas.microsoft.com/office/powerpoint/2010/main" val="950297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Normal slide content">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2"/>
            <a:ext cx="2743200" cy="365125"/>
          </a:xfrm>
          <a:prstGeom prst="rect">
            <a:avLst/>
          </a:prstGeom>
        </p:spPr>
        <p:txBody>
          <a:bodyPr/>
          <a:lstStyle/>
          <a:p>
            <a:fld id="{99DE6B21-86E0-41E7-BA54-C02FAFEB40BA}" type="datetime1">
              <a:rPr lang="en-US" smtClean="0"/>
              <a:t>5/31/2022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610600" y="6356352"/>
            <a:ext cx="2743200" cy="365125"/>
          </a:xfrm>
          <a:prstGeom prst="rect">
            <a:avLst/>
          </a:prstGeom>
        </p:spPr>
        <p:txBody>
          <a:bodyPr/>
          <a:lstStyle>
            <a:lvl1pPr algn="r">
              <a:defRPr/>
            </a:lvl1pPr>
          </a:lstStyle>
          <a:p>
            <a:fld id="{7E3E0CD6-1EA5-4DF9-B39B-2D18BF95A074}" type="slidenum">
              <a:rPr lang="en-CA" smtClean="0"/>
              <a:pPr/>
              <a:t>‹#›</a:t>
            </a:fld>
            <a:endParaRPr lang="en-CA"/>
          </a:p>
        </p:txBody>
      </p:sp>
    </p:spTree>
    <p:extLst>
      <p:ext uri="{BB962C8B-B14F-4D97-AF65-F5344CB8AC3E}">
        <p14:creationId xmlns:p14="http://schemas.microsoft.com/office/powerpoint/2010/main" val="2632130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C7942FC4-B894-4AED-8298-3DD30A7FF34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714500" y="0"/>
            <a:ext cx="10477500" cy="5893594"/>
          </a:xfrm>
          <a:prstGeom prst="rect">
            <a:avLst/>
          </a:prstGeom>
        </p:spPr>
      </p:pic>
      <p:grpSp>
        <p:nvGrpSpPr>
          <p:cNvPr id="11" name="Group 10"/>
          <p:cNvGrpSpPr/>
          <p:nvPr userDrawn="1"/>
        </p:nvGrpSpPr>
        <p:grpSpPr>
          <a:xfrm>
            <a:off x="-6360264" y="-1008598"/>
            <a:ext cx="26382103" cy="20570208"/>
            <a:chOff x="-7013408" y="-1008598"/>
            <a:chExt cx="26382103" cy="20570208"/>
          </a:xfrm>
        </p:grpSpPr>
        <p:sp>
          <p:nvSpPr>
            <p:cNvPr id="8" name="Oval 7">
              <a:extLst>
                <a:ext uri="{FF2B5EF4-FFF2-40B4-BE49-F238E27FC236}">
                  <a16:creationId xmlns:a16="http://schemas.microsoft.com/office/drawing/2014/main" id="{5782882D-F5A1-3449-9CAD-59B5F4D13EAF}"/>
                </a:ext>
              </a:extLst>
            </p:cNvPr>
            <p:cNvSpPr/>
            <p:nvPr userDrawn="1"/>
          </p:nvSpPr>
          <p:spPr>
            <a:xfrm>
              <a:off x="4497148" y="4624613"/>
              <a:ext cx="14688667" cy="14688667"/>
            </a:xfrm>
            <a:prstGeom prst="ellipse">
              <a:avLst/>
            </a:prstGeom>
            <a:solidFill>
              <a:schemeClr val="bg1"/>
            </a:solidFill>
            <a:ln w="57150">
              <a:solidFill>
                <a:srgbClr val="CCDAD6"/>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sz="2160"/>
            </a:p>
          </p:txBody>
        </p:sp>
        <p:sp>
          <p:nvSpPr>
            <p:cNvPr id="9" name="Oval 8">
              <a:extLst>
                <a:ext uri="{FF2B5EF4-FFF2-40B4-BE49-F238E27FC236}">
                  <a16:creationId xmlns:a16="http://schemas.microsoft.com/office/drawing/2014/main" id="{5782882D-F5A1-3449-9CAD-59B5F4D13EAF}"/>
                </a:ext>
              </a:extLst>
            </p:cNvPr>
            <p:cNvSpPr/>
            <p:nvPr userDrawn="1"/>
          </p:nvSpPr>
          <p:spPr>
            <a:xfrm>
              <a:off x="4680028" y="4872943"/>
              <a:ext cx="14688667" cy="14688667"/>
            </a:xfrm>
            <a:prstGeom prst="ellipse">
              <a:avLst/>
            </a:prstGeom>
            <a:noFill/>
            <a:ln w="38100">
              <a:solidFill>
                <a:srgbClr val="61857B"/>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sz="2160"/>
            </a:p>
          </p:txBody>
        </p:sp>
        <p:sp>
          <p:nvSpPr>
            <p:cNvPr id="10" name="Oval 9">
              <a:extLst>
                <a:ext uri="{FF2B5EF4-FFF2-40B4-BE49-F238E27FC236}">
                  <a16:creationId xmlns:a16="http://schemas.microsoft.com/office/drawing/2014/main" id="{5782882D-F5A1-3449-9CAD-59B5F4D13EAF}"/>
                </a:ext>
              </a:extLst>
            </p:cNvPr>
            <p:cNvSpPr/>
            <p:nvPr userDrawn="1"/>
          </p:nvSpPr>
          <p:spPr>
            <a:xfrm>
              <a:off x="-7013408" y="-1008598"/>
              <a:ext cx="14688667" cy="14688667"/>
            </a:xfrm>
            <a:prstGeom prst="ellipse">
              <a:avLst/>
            </a:prstGeom>
            <a:solidFill>
              <a:schemeClr val="bg1">
                <a:lumMod val="85000"/>
              </a:schemeClr>
            </a:solidFill>
            <a:ln w="38100">
              <a:solidFill>
                <a:srgbClr val="516E6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160" dirty="0"/>
            </a:p>
          </p:txBody>
        </p:sp>
      </p:grpSp>
      <p:sp>
        <p:nvSpPr>
          <p:cNvPr id="2" name="Title 1"/>
          <p:cNvSpPr>
            <a:spLocks noGrp="1"/>
          </p:cNvSpPr>
          <p:nvPr>
            <p:ph type="ctrTitle"/>
          </p:nvPr>
        </p:nvSpPr>
        <p:spPr>
          <a:xfrm>
            <a:off x="1001490" y="1122363"/>
            <a:ext cx="9144000" cy="2387600"/>
          </a:xfrm>
        </p:spPr>
        <p:txBody>
          <a:bodyPr anchor="b">
            <a:normAutofit/>
          </a:bodyPr>
          <a:lstStyle>
            <a:lvl1pPr algn="l">
              <a:defRPr sz="3000"/>
            </a:lvl1pPr>
          </a:lstStyle>
          <a:p>
            <a:r>
              <a:rPr lang="en-US"/>
              <a:t>Click to edit Master title style</a:t>
            </a:r>
            <a:endParaRPr lang="en-CA"/>
          </a:p>
        </p:txBody>
      </p:sp>
      <p:sp>
        <p:nvSpPr>
          <p:cNvPr id="3" name="Subtitle 2"/>
          <p:cNvSpPr>
            <a:spLocks noGrp="1"/>
          </p:cNvSpPr>
          <p:nvPr>
            <p:ph type="subTitle" idx="1"/>
          </p:nvPr>
        </p:nvSpPr>
        <p:spPr>
          <a:xfrm>
            <a:off x="1001490" y="3602038"/>
            <a:ext cx="9144000" cy="1655762"/>
          </a:xfrm>
        </p:spPr>
        <p:txBody>
          <a:bodyPr>
            <a:normAutofit/>
          </a:bodyPr>
          <a:lstStyle>
            <a:lvl1pPr marL="0" indent="0" algn="l">
              <a:buNone/>
              <a:defRPr sz="18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5" name="Footer Placeholder 4"/>
          <p:cNvSpPr>
            <a:spLocks noGrp="1"/>
          </p:cNvSpPr>
          <p:nvPr>
            <p:ph type="ftr" sz="quarter" idx="11"/>
          </p:nvPr>
        </p:nvSpPr>
        <p:spPr/>
        <p:txBody>
          <a:bodyPr/>
          <a:lstStyle/>
          <a:p>
            <a:endParaRPr lang="en-CA"/>
          </a:p>
        </p:txBody>
      </p:sp>
    </p:spTree>
    <p:extLst>
      <p:ext uri="{BB962C8B-B14F-4D97-AF65-F5344CB8AC3E}">
        <p14:creationId xmlns:p14="http://schemas.microsoft.com/office/powerpoint/2010/main" val="409756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ontent Slide - 03">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408CBE67-75DE-2D46-A03C-33422940B3C0}"/>
              </a:ext>
            </a:extLst>
          </p:cNvPr>
          <p:cNvSpPr>
            <a:spLocks noGrp="1"/>
          </p:cNvSpPr>
          <p:nvPr>
            <p:ph type="title" hasCustomPrompt="1"/>
          </p:nvPr>
        </p:nvSpPr>
        <p:spPr>
          <a:xfrm>
            <a:off x="600891" y="550334"/>
            <a:ext cx="9918253" cy="774700"/>
          </a:xfrm>
          <a:prstGeom prst="rect">
            <a:avLst/>
          </a:prstGeom>
        </p:spPr>
        <p:txBody>
          <a:bodyPr lIns="0">
            <a:noAutofit/>
          </a:bodyPr>
          <a:lstStyle>
            <a:lvl1pPr>
              <a:defRPr sz="3200" b="0" i="0">
                <a:latin typeface="Sun Life Sans" panose="02000503000000020004" pitchFamily="2" charset="77"/>
              </a:defRPr>
            </a:lvl1pPr>
          </a:lstStyle>
          <a:p>
            <a:r>
              <a:rPr lang="en-CA"/>
              <a:t>Headline goes here </a:t>
            </a:r>
            <a:endParaRPr lang="en-US"/>
          </a:p>
        </p:txBody>
      </p:sp>
      <p:sp>
        <p:nvSpPr>
          <p:cNvPr id="23" name="Slide Number Placeholder 5">
            <a:extLst>
              <a:ext uri="{FF2B5EF4-FFF2-40B4-BE49-F238E27FC236}">
                <a16:creationId xmlns:a16="http://schemas.microsoft.com/office/drawing/2014/main" id="{92F03E43-EED6-7945-9DCA-B29A64D7DAAA}"/>
              </a:ext>
            </a:extLst>
          </p:cNvPr>
          <p:cNvSpPr>
            <a:spLocks noGrp="1"/>
          </p:cNvSpPr>
          <p:nvPr>
            <p:ph type="sldNum" sz="quarter" idx="4"/>
          </p:nvPr>
        </p:nvSpPr>
        <p:spPr>
          <a:xfrm>
            <a:off x="10629209" y="6375395"/>
            <a:ext cx="532129" cy="299719"/>
          </a:xfrm>
          <a:prstGeom prst="rect">
            <a:avLst/>
          </a:prstGeom>
        </p:spPr>
        <p:txBody>
          <a:bodyPr vert="horz" lIns="91440" tIns="45720" rIns="90000" bIns="45720" rtlCol="0" anchor="ctr"/>
          <a:lstStyle>
            <a:lvl1pPr algn="r">
              <a:defRPr sz="1000" b="0" i="0">
                <a:solidFill>
                  <a:srgbClr val="003946"/>
                </a:solidFill>
                <a:latin typeface="Sun Life Sans" panose="02000503000000020004" pitchFamily="2" charset="77"/>
                <a:cs typeface="Calibri"/>
              </a:defRPr>
            </a:lvl1pPr>
          </a:lstStyle>
          <a:p>
            <a:fld id="{CD0B62E8-4833-C84D-A86B-4CF3C4DE74F8}" type="slidenum">
              <a:rPr lang="uk-UA" smtClean="0"/>
              <a:pPr/>
              <a:t>‹#›</a:t>
            </a:fld>
            <a:endParaRPr lang="uk-UA"/>
          </a:p>
        </p:txBody>
      </p:sp>
      <p:sp>
        <p:nvSpPr>
          <p:cNvPr id="24" name="Content Placeholder 4">
            <a:extLst>
              <a:ext uri="{FF2B5EF4-FFF2-40B4-BE49-F238E27FC236}">
                <a16:creationId xmlns:a16="http://schemas.microsoft.com/office/drawing/2014/main" id="{091CA65A-C221-6949-A2FC-9818B07134DB}"/>
              </a:ext>
            </a:extLst>
          </p:cNvPr>
          <p:cNvSpPr>
            <a:spLocks noGrp="1"/>
          </p:cNvSpPr>
          <p:nvPr>
            <p:ph sz="quarter" idx="13" hasCustomPrompt="1"/>
          </p:nvPr>
        </p:nvSpPr>
        <p:spPr>
          <a:xfrm>
            <a:off x="605248" y="2074622"/>
            <a:ext cx="10981505" cy="413937"/>
          </a:xfrm>
          <a:prstGeom prst="rect">
            <a:avLst/>
          </a:prstGeom>
        </p:spPr>
        <p:txBody>
          <a:bodyPr lIns="0"/>
          <a:lstStyle>
            <a:lvl1pPr>
              <a:spcBef>
                <a:spcPts val="0"/>
              </a:spcBef>
              <a:defRPr sz="2000" b="0" i="0">
                <a:solidFill>
                  <a:srgbClr val="EAAB00"/>
                </a:solidFill>
                <a:latin typeface="Sun Life Sans" panose="02000503000000020004" pitchFamily="2" charset="77"/>
              </a:defRPr>
            </a:lvl1pPr>
          </a:lstStyle>
          <a:p>
            <a:pPr lvl="0"/>
            <a:r>
              <a:rPr lang="en-CA"/>
              <a:t>SECTION TITLE GOES HERE</a:t>
            </a:r>
          </a:p>
        </p:txBody>
      </p:sp>
      <p:sp>
        <p:nvSpPr>
          <p:cNvPr id="25" name="Content Placeholder 14">
            <a:extLst>
              <a:ext uri="{FF2B5EF4-FFF2-40B4-BE49-F238E27FC236}">
                <a16:creationId xmlns:a16="http://schemas.microsoft.com/office/drawing/2014/main" id="{203D19F9-C1F1-7047-9614-EE4C9F2BAAD2}"/>
              </a:ext>
            </a:extLst>
          </p:cNvPr>
          <p:cNvSpPr>
            <a:spLocks noGrp="1"/>
          </p:cNvSpPr>
          <p:nvPr>
            <p:ph sz="quarter" idx="14" hasCustomPrompt="1"/>
          </p:nvPr>
        </p:nvSpPr>
        <p:spPr>
          <a:xfrm>
            <a:off x="605248" y="2715056"/>
            <a:ext cx="10981505" cy="2763829"/>
          </a:xfrm>
          <a:prstGeom prst="rect">
            <a:avLst/>
          </a:prstGeom>
        </p:spPr>
        <p:txBody>
          <a:bodyPr lIns="0"/>
          <a:lstStyle>
            <a:lvl1pPr>
              <a:defRPr sz="1600" b="0" i="0">
                <a:solidFill>
                  <a:srgbClr val="555555"/>
                </a:solidFill>
                <a:latin typeface="Sun Life Sans" panose="02000503000000020004" pitchFamily="2" charset="77"/>
              </a:defRPr>
            </a:lvl1pPr>
            <a:lvl2pPr marL="115194" indent="-163192">
              <a:buClr>
                <a:srgbClr val="EAAB00"/>
              </a:buClr>
              <a:defRPr sz="1600" b="0" i="0">
                <a:solidFill>
                  <a:srgbClr val="555555"/>
                </a:solidFill>
                <a:latin typeface="Sun Life Sans" panose="02000503000000020004" pitchFamily="2" charset="77"/>
              </a:defRPr>
            </a:lvl2pPr>
            <a:lvl3pPr marL="316784" indent="-163192">
              <a:buClr>
                <a:srgbClr val="EAAB00"/>
              </a:buClr>
              <a:defRPr sz="1600" b="0" i="0">
                <a:solidFill>
                  <a:srgbClr val="555555"/>
                </a:solidFill>
                <a:latin typeface="Sun Life Sans" panose="02000503000000020004" pitchFamily="2" charset="77"/>
              </a:defRPr>
            </a:lvl3pPr>
            <a:lvl4pPr marL="475176" indent="-163192">
              <a:buClr>
                <a:srgbClr val="EAAB00"/>
              </a:buClr>
              <a:defRPr sz="1600" b="0" i="0">
                <a:solidFill>
                  <a:srgbClr val="555555"/>
                </a:solidFill>
                <a:latin typeface="Sun Life Sans" panose="02000503000000020004" pitchFamily="2" charset="77"/>
              </a:defRPr>
            </a:lvl4pPr>
            <a:lvl5pPr marL="638368" indent="-163192">
              <a:buClr>
                <a:srgbClr val="EAAB00"/>
              </a:buClr>
              <a:defRPr sz="1600" b="0" i="0">
                <a:solidFill>
                  <a:srgbClr val="555555"/>
                </a:solidFill>
                <a:latin typeface="Sun Life Sans" panose="02000503000000020004" pitchFamily="2" charset="77"/>
              </a:defRPr>
            </a:lvl5pPr>
          </a:lstStyle>
          <a:p>
            <a:pPr lvl="0"/>
            <a:r>
              <a:rPr lang="en-CA"/>
              <a:t>Add text here</a:t>
            </a:r>
          </a:p>
          <a:p>
            <a:pPr lvl="1"/>
            <a:r>
              <a:rPr lang="en-CA"/>
              <a:t>bullet level 1</a:t>
            </a:r>
          </a:p>
          <a:p>
            <a:pPr lvl="2"/>
            <a:r>
              <a:rPr lang="en-CA"/>
              <a:t>bullet level 2</a:t>
            </a:r>
          </a:p>
          <a:p>
            <a:pPr lvl="3"/>
            <a:r>
              <a:rPr lang="en-CA"/>
              <a:t>bullet level 3</a:t>
            </a:r>
          </a:p>
          <a:p>
            <a:pPr lvl="4"/>
            <a:r>
              <a:rPr lang="en-CA"/>
              <a:t>bullet level 4</a:t>
            </a:r>
          </a:p>
        </p:txBody>
      </p:sp>
      <p:sp>
        <p:nvSpPr>
          <p:cNvPr id="26" name="Text Placeholder 20">
            <a:extLst>
              <a:ext uri="{FF2B5EF4-FFF2-40B4-BE49-F238E27FC236}">
                <a16:creationId xmlns:a16="http://schemas.microsoft.com/office/drawing/2014/main" id="{2D231E69-A6B2-9C47-8834-1E2315FC3920}"/>
              </a:ext>
            </a:extLst>
          </p:cNvPr>
          <p:cNvSpPr>
            <a:spLocks noGrp="1"/>
          </p:cNvSpPr>
          <p:nvPr>
            <p:ph type="body" sz="quarter" idx="15" hasCustomPrompt="1"/>
          </p:nvPr>
        </p:nvSpPr>
        <p:spPr>
          <a:xfrm>
            <a:off x="605248" y="1434185"/>
            <a:ext cx="10981505" cy="531284"/>
          </a:xfrm>
          <a:prstGeom prst="rect">
            <a:avLst/>
          </a:prstGeom>
        </p:spPr>
        <p:txBody>
          <a:bodyPr lIns="0" anchor="ctr"/>
          <a:lstStyle>
            <a:lvl1pPr>
              <a:spcBef>
                <a:spcPts val="0"/>
              </a:spcBef>
              <a:defRPr sz="2267" b="0" i="0" baseline="0">
                <a:latin typeface="Sun Life Sans" panose="02000503000000020004" pitchFamily="2" charset="77"/>
              </a:defRPr>
            </a:lvl1pPr>
          </a:lstStyle>
          <a:p>
            <a:pPr lvl="0"/>
            <a:r>
              <a:rPr lang="en-CA"/>
              <a:t>Subhead goes here</a:t>
            </a:r>
          </a:p>
        </p:txBody>
      </p:sp>
      <p:sp>
        <p:nvSpPr>
          <p:cNvPr id="10" name="TextBox 9">
            <a:extLst>
              <a:ext uri="{FF2B5EF4-FFF2-40B4-BE49-F238E27FC236}">
                <a16:creationId xmlns:a16="http://schemas.microsoft.com/office/drawing/2014/main" id="{1D429ACB-313B-1A4B-B379-F708C5616286}"/>
              </a:ext>
            </a:extLst>
          </p:cNvPr>
          <p:cNvSpPr txBox="1"/>
          <p:nvPr userDrawn="1"/>
        </p:nvSpPr>
        <p:spPr>
          <a:xfrm>
            <a:off x="600892" y="6356760"/>
            <a:ext cx="1201405" cy="263064"/>
          </a:xfrm>
          <a:prstGeom prst="rect">
            <a:avLst/>
          </a:prstGeom>
          <a:noFill/>
        </p:spPr>
        <p:txBody>
          <a:bodyPr wrap="square" lIns="0" rIns="96000" bIns="62400" rtlCol="0">
            <a:spAutoFit/>
          </a:bodyPr>
          <a:lstStyle/>
          <a:p>
            <a:pPr marL="0" marR="0" lvl="0" indent="0" algn="l" defTabSz="609570" rtl="0" eaLnBrk="1" fontAlgn="auto" latinLnBrk="0" hangingPunct="1">
              <a:lnSpc>
                <a:spcPct val="100000"/>
              </a:lnSpc>
              <a:spcBef>
                <a:spcPts val="0"/>
              </a:spcBef>
              <a:spcAft>
                <a:spcPts val="0"/>
              </a:spcAft>
              <a:buClrTx/>
              <a:buSzTx/>
              <a:buFontTx/>
              <a:buNone/>
              <a:tabLst/>
              <a:defRPr/>
            </a:pPr>
            <a:r>
              <a:rPr lang="en-CA" sz="1000" b="1" i="0" spc="400" baseline="0">
                <a:solidFill>
                  <a:srgbClr val="003946"/>
                </a:solidFill>
                <a:latin typeface="Sun Life Sans" panose="02000503000000020004" pitchFamily="2" charset="77"/>
                <a:cs typeface="Calibri" panose="020F0502020204030204" pitchFamily="34" charset="0"/>
              </a:rPr>
              <a:t>SUN LIFE</a:t>
            </a:r>
            <a:r>
              <a:rPr lang="en-CA" sz="1000" b="1" i="0" spc="400" baseline="0">
                <a:solidFill>
                  <a:srgbClr val="EAAB00"/>
                </a:solidFill>
                <a:latin typeface="Sun Life Sans" panose="02000503000000020004" pitchFamily="2" charset="77"/>
                <a:cs typeface="Calibri" panose="020F0502020204030204" pitchFamily="34" charset="0"/>
              </a:rPr>
              <a:t>•</a:t>
            </a:r>
          </a:p>
        </p:txBody>
      </p:sp>
      <p:sp>
        <p:nvSpPr>
          <p:cNvPr id="11" name="Text Placeholder 2">
            <a:extLst>
              <a:ext uri="{FF2B5EF4-FFF2-40B4-BE49-F238E27FC236}">
                <a16:creationId xmlns:a16="http://schemas.microsoft.com/office/drawing/2014/main" id="{8997C702-6365-3D44-BC84-ED96870B6EE7}"/>
              </a:ext>
            </a:extLst>
          </p:cNvPr>
          <p:cNvSpPr>
            <a:spLocks noGrp="1"/>
          </p:cNvSpPr>
          <p:nvPr>
            <p:ph type="body" sz="quarter" idx="10" hasCustomPrompt="1"/>
          </p:nvPr>
        </p:nvSpPr>
        <p:spPr>
          <a:xfrm>
            <a:off x="1705113" y="6356764"/>
            <a:ext cx="8384208" cy="278453"/>
          </a:xfrm>
          <a:prstGeom prst="rect">
            <a:avLst/>
          </a:prstGeom>
        </p:spPr>
        <p:txBody>
          <a:bodyPr lIns="0" rIns="0"/>
          <a:lstStyle>
            <a:lvl1pPr>
              <a:buFontTx/>
              <a:buNone/>
              <a:defRPr sz="1000" b="0" i="0" spc="400" baseline="0">
                <a:latin typeface="Sun Life Sans" panose="02000503000000020004" pitchFamily="2" charset="77"/>
              </a:defRPr>
            </a:lvl1pPr>
            <a:lvl2pPr marL="0" indent="0">
              <a:buFontTx/>
              <a:buNone/>
              <a:defRPr/>
            </a:lvl2pPr>
            <a:lvl3pPr marL="361934" indent="0">
              <a:buFontTx/>
              <a:buNone/>
              <a:defRPr/>
            </a:lvl3pPr>
            <a:lvl4pPr marL="598988" indent="0">
              <a:buFontTx/>
              <a:buNone/>
              <a:defRPr/>
            </a:lvl4pPr>
            <a:lvl5pPr marL="836042" indent="0">
              <a:buFontTx/>
              <a:buNone/>
              <a:defRPr/>
            </a:lvl5pPr>
          </a:lstStyle>
          <a:p>
            <a:pPr lvl="0"/>
            <a:r>
              <a:rPr lang="en-US"/>
              <a:t>Intergenerational Wealth Transfer</a:t>
            </a:r>
          </a:p>
        </p:txBody>
      </p:sp>
      <p:pic>
        <p:nvPicPr>
          <p:cNvPr id="17" name="Picture 16">
            <a:extLst>
              <a:ext uri="{FF2B5EF4-FFF2-40B4-BE49-F238E27FC236}">
                <a16:creationId xmlns:a16="http://schemas.microsoft.com/office/drawing/2014/main" id="{602B08FB-3042-DD48-B543-0663050F1D9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313333" y="-11224"/>
            <a:ext cx="2878667" cy="2438400"/>
          </a:xfrm>
          <a:prstGeom prst="rect">
            <a:avLst/>
          </a:prstGeom>
        </p:spPr>
      </p:pic>
    </p:spTree>
    <p:extLst>
      <p:ext uri="{BB962C8B-B14F-4D97-AF65-F5344CB8AC3E}">
        <p14:creationId xmlns:p14="http://schemas.microsoft.com/office/powerpoint/2010/main" val="2729267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Normal slide content">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2"/>
            <a:ext cx="2743200" cy="365125"/>
          </a:xfrm>
          <a:prstGeom prst="rect">
            <a:avLst/>
          </a:prstGeom>
        </p:spPr>
        <p:txBody>
          <a:bodyPr/>
          <a:lstStyle/>
          <a:p>
            <a:fld id="{99DE6B21-86E0-41E7-BA54-C02FAFEB40BA}" type="datetime1">
              <a:rPr lang="en-US" smtClean="0"/>
              <a:t>5/31/2022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610600" y="6356352"/>
            <a:ext cx="2743200" cy="365125"/>
          </a:xfrm>
          <a:prstGeom prst="rect">
            <a:avLst/>
          </a:prstGeom>
        </p:spPr>
        <p:txBody>
          <a:bodyPr/>
          <a:lstStyle>
            <a:lvl1pPr algn="r">
              <a:defRPr/>
            </a:lvl1pPr>
          </a:lstStyle>
          <a:p>
            <a:fld id="{7E3E0CD6-1EA5-4DF9-B39B-2D18BF95A074}" type="slidenum">
              <a:rPr lang="en-CA" smtClean="0"/>
              <a:pPr/>
              <a:t>‹#›</a:t>
            </a:fld>
            <a:endParaRPr lang="en-CA"/>
          </a:p>
        </p:txBody>
      </p:sp>
    </p:spTree>
    <p:extLst>
      <p:ext uri="{BB962C8B-B14F-4D97-AF65-F5344CB8AC3E}">
        <p14:creationId xmlns:p14="http://schemas.microsoft.com/office/powerpoint/2010/main" val="1412537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b="1"/>
            </a:lvl1pPr>
          </a:lstStyle>
          <a:p>
            <a:r>
              <a:rPr lang="en-US"/>
              <a:t>Click to edit Master title style</a:t>
            </a:r>
            <a:endParaRPr lang="en-CA"/>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Footer Placeholder 4"/>
          <p:cNvSpPr>
            <a:spLocks noGrp="1"/>
          </p:cNvSpPr>
          <p:nvPr>
            <p:ph type="ftr" sz="quarter" idx="11"/>
          </p:nvPr>
        </p:nvSpPr>
        <p:spPr/>
        <p:txBody>
          <a:bodyPr/>
          <a:lstStyle/>
          <a:p>
            <a:endParaRPr lang="en-CA"/>
          </a:p>
        </p:txBody>
      </p:sp>
      <p:sp>
        <p:nvSpPr>
          <p:cNvPr id="7" name="Oval 6">
            <a:extLst>
              <a:ext uri="{FF2B5EF4-FFF2-40B4-BE49-F238E27FC236}">
                <a16:creationId xmlns:a16="http://schemas.microsoft.com/office/drawing/2014/main" id="{5782882D-F5A1-3449-9CAD-59B5F4D13EAF}"/>
              </a:ext>
            </a:extLst>
          </p:cNvPr>
          <p:cNvSpPr/>
          <p:nvPr userDrawn="1"/>
        </p:nvSpPr>
        <p:spPr>
          <a:xfrm>
            <a:off x="7031737" y="2958008"/>
            <a:ext cx="7907022" cy="7892090"/>
          </a:xfrm>
          <a:prstGeom prst="ellipse">
            <a:avLst/>
          </a:prstGeom>
          <a:noFill/>
          <a:ln w="25400" cap="flat" cmpd="sng" algn="ctr">
            <a:solidFill>
              <a:srgbClr val="ADC3BD"/>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3946"/>
              </a:solidFill>
              <a:effectLst/>
              <a:uLnTx/>
              <a:uFillTx/>
              <a:latin typeface="Arial"/>
              <a:ea typeface="+mn-ea"/>
              <a:cs typeface="+mn-cs"/>
            </a:endParaRPr>
          </a:p>
        </p:txBody>
      </p:sp>
      <p:sp>
        <p:nvSpPr>
          <p:cNvPr id="8" name="Oval 7">
            <a:extLst>
              <a:ext uri="{FF2B5EF4-FFF2-40B4-BE49-F238E27FC236}">
                <a16:creationId xmlns:a16="http://schemas.microsoft.com/office/drawing/2014/main" id="{5782882D-F5A1-3449-9CAD-59B5F4D13EAF}"/>
              </a:ext>
            </a:extLst>
          </p:cNvPr>
          <p:cNvSpPr/>
          <p:nvPr userDrawn="1"/>
        </p:nvSpPr>
        <p:spPr>
          <a:xfrm>
            <a:off x="7184137" y="3111232"/>
            <a:ext cx="7907022" cy="7892090"/>
          </a:xfrm>
          <a:prstGeom prst="ellipse">
            <a:avLst/>
          </a:prstGeom>
          <a:noFill/>
          <a:ln w="25400" cap="flat" cmpd="sng" algn="ctr">
            <a:solidFill>
              <a:srgbClr val="61857B"/>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3946"/>
              </a:solidFill>
              <a:effectLst/>
              <a:uLnTx/>
              <a:uFillTx/>
              <a:latin typeface="Arial"/>
              <a:ea typeface="+mn-ea"/>
              <a:cs typeface="+mn-cs"/>
            </a:endParaRPr>
          </a:p>
        </p:txBody>
      </p:sp>
    </p:spTree>
    <p:extLst>
      <p:ext uri="{BB962C8B-B14F-4D97-AF65-F5344CB8AC3E}">
        <p14:creationId xmlns:p14="http://schemas.microsoft.com/office/powerpoint/2010/main" val="1147509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a:t>Click to edit Master title style</a:t>
            </a:r>
            <a:endParaRPr lang="en-CA"/>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Footer Placeholder 4"/>
          <p:cNvSpPr>
            <a:spLocks noGrp="1"/>
          </p:cNvSpPr>
          <p:nvPr>
            <p:ph type="ftr" sz="quarter" idx="11"/>
          </p:nvPr>
        </p:nvSpPr>
        <p:spPr/>
        <p:txBody>
          <a:bodyPr/>
          <a:lstStyle/>
          <a:p>
            <a:endParaRPr lang="en-CA"/>
          </a:p>
        </p:txBody>
      </p:sp>
      <p:sp>
        <p:nvSpPr>
          <p:cNvPr id="11" name="Oval 10">
            <a:extLst>
              <a:ext uri="{FF2B5EF4-FFF2-40B4-BE49-F238E27FC236}">
                <a16:creationId xmlns:a16="http://schemas.microsoft.com/office/drawing/2014/main" id="{26612847-8FFF-6D4E-8E7E-1D5AF3C893F4}"/>
              </a:ext>
            </a:extLst>
          </p:cNvPr>
          <p:cNvSpPr/>
          <p:nvPr userDrawn="1"/>
        </p:nvSpPr>
        <p:spPr>
          <a:xfrm>
            <a:off x="-3813992" y="-7345875"/>
            <a:ext cx="16355466" cy="15710984"/>
          </a:xfrm>
          <a:prstGeom prst="ellipse">
            <a:avLst/>
          </a:prstGeom>
          <a:noFill/>
          <a:ln w="57150" cap="flat" cmpd="sng" algn="ctr">
            <a:solidFill>
              <a:srgbClr val="ADC3BD"/>
            </a:solidFill>
            <a:prstDash val="solid"/>
          </a:ln>
          <a:effectLst/>
        </p:spPr>
        <p:txBody>
          <a:bodyPr rtlCol="0" anchor="ctr"/>
          <a:lstStyle/>
          <a:p>
            <a:pPr algn="ctr" defTabSz="457200"/>
            <a:endParaRPr lang="en-US" kern="0">
              <a:solidFill>
                <a:srgbClr val="003946"/>
              </a:solidFill>
              <a:latin typeface="Arial"/>
            </a:endParaRPr>
          </a:p>
        </p:txBody>
      </p:sp>
      <p:sp>
        <p:nvSpPr>
          <p:cNvPr id="12" name="Oval 11">
            <a:extLst>
              <a:ext uri="{FF2B5EF4-FFF2-40B4-BE49-F238E27FC236}">
                <a16:creationId xmlns:a16="http://schemas.microsoft.com/office/drawing/2014/main" id="{B0DECDC7-03BA-FF40-A456-C0D7758D456B}"/>
              </a:ext>
            </a:extLst>
          </p:cNvPr>
          <p:cNvSpPr/>
          <p:nvPr userDrawn="1"/>
        </p:nvSpPr>
        <p:spPr>
          <a:xfrm>
            <a:off x="-3165512" y="-6704115"/>
            <a:ext cx="15019298" cy="14427467"/>
          </a:xfrm>
          <a:prstGeom prst="ellipse">
            <a:avLst/>
          </a:prstGeom>
          <a:noFill/>
          <a:ln w="28575" cap="flat" cmpd="sng" algn="ctr">
            <a:solidFill>
              <a:srgbClr val="516E66"/>
            </a:solidFill>
            <a:prstDash val="solid"/>
          </a:ln>
          <a:effectLst/>
        </p:spPr>
        <p:txBody>
          <a:bodyPr rtlCol="0" anchor="ctr"/>
          <a:lstStyle/>
          <a:p>
            <a:pPr algn="ctr" defTabSz="457200"/>
            <a:endParaRPr lang="en-US" kern="0">
              <a:solidFill>
                <a:srgbClr val="003946"/>
              </a:solidFill>
              <a:latin typeface="Arial"/>
            </a:endParaRPr>
          </a:p>
        </p:txBody>
      </p:sp>
      <p:grpSp>
        <p:nvGrpSpPr>
          <p:cNvPr id="13" name="Group 12">
            <a:extLst>
              <a:ext uri="{FF2B5EF4-FFF2-40B4-BE49-F238E27FC236}">
                <a16:creationId xmlns:a16="http://schemas.microsoft.com/office/drawing/2014/main" id="{74F22B33-7502-5349-8917-E506B8833E7D}"/>
              </a:ext>
            </a:extLst>
          </p:cNvPr>
          <p:cNvGrpSpPr/>
          <p:nvPr userDrawn="1"/>
        </p:nvGrpSpPr>
        <p:grpSpPr>
          <a:xfrm>
            <a:off x="-4429737" y="-7937357"/>
            <a:ext cx="17586960" cy="16893951"/>
            <a:chOff x="6096000" y="-1090222"/>
            <a:chExt cx="4463512" cy="4463512"/>
          </a:xfrm>
        </p:grpSpPr>
        <p:sp>
          <p:nvSpPr>
            <p:cNvPr id="14" name="Oval 13">
              <a:extLst>
                <a:ext uri="{FF2B5EF4-FFF2-40B4-BE49-F238E27FC236}">
                  <a16:creationId xmlns:a16="http://schemas.microsoft.com/office/drawing/2014/main" id="{09A4425D-3224-6A42-95C8-ED8816B9BF19}"/>
                </a:ext>
              </a:extLst>
            </p:cNvPr>
            <p:cNvSpPr/>
            <p:nvPr/>
          </p:nvSpPr>
          <p:spPr>
            <a:xfrm>
              <a:off x="6096000" y="-1090222"/>
              <a:ext cx="4463512" cy="4463512"/>
            </a:xfrm>
            <a:prstGeom prst="ellipse">
              <a:avLst/>
            </a:prstGeom>
            <a:noFill/>
            <a:ln w="25400" cap="flat" cmpd="sng" algn="ctr">
              <a:solidFill>
                <a:srgbClr val="ADC3BD"/>
              </a:solidFill>
              <a:prstDash val="solid"/>
            </a:ln>
            <a:effectLst/>
          </p:spPr>
          <p:txBody>
            <a:bodyPr rtlCol="0" anchor="ctr"/>
            <a:lstStyle/>
            <a:p>
              <a:pPr algn="ctr" defTabSz="457200"/>
              <a:endParaRPr lang="en-US" kern="0">
                <a:solidFill>
                  <a:srgbClr val="003946"/>
                </a:solidFill>
                <a:latin typeface="Arial"/>
              </a:endParaRPr>
            </a:p>
          </p:txBody>
        </p:sp>
        <p:sp>
          <p:nvSpPr>
            <p:cNvPr id="15" name="Oval 14">
              <a:extLst>
                <a:ext uri="{FF2B5EF4-FFF2-40B4-BE49-F238E27FC236}">
                  <a16:creationId xmlns:a16="http://schemas.microsoft.com/office/drawing/2014/main" id="{26612847-8FFF-6D4E-8E7E-1D5AF3C893F4}"/>
                </a:ext>
              </a:extLst>
            </p:cNvPr>
            <p:cNvSpPr/>
            <p:nvPr/>
          </p:nvSpPr>
          <p:spPr>
            <a:xfrm>
              <a:off x="6252274" y="-933948"/>
              <a:ext cx="4150963" cy="4150963"/>
            </a:xfrm>
            <a:prstGeom prst="ellipse">
              <a:avLst/>
            </a:prstGeom>
            <a:noFill/>
            <a:ln w="57150" cap="flat" cmpd="sng" algn="ctr">
              <a:solidFill>
                <a:srgbClr val="ADC3BD"/>
              </a:solidFill>
              <a:prstDash val="solid"/>
            </a:ln>
            <a:effectLst/>
          </p:spPr>
          <p:txBody>
            <a:bodyPr rtlCol="0" anchor="ctr"/>
            <a:lstStyle/>
            <a:p>
              <a:pPr algn="ctr" defTabSz="457200"/>
              <a:endParaRPr lang="en-US" kern="0">
                <a:solidFill>
                  <a:srgbClr val="003946"/>
                </a:solidFill>
                <a:latin typeface="Arial"/>
              </a:endParaRPr>
            </a:p>
          </p:txBody>
        </p:sp>
        <p:sp>
          <p:nvSpPr>
            <p:cNvPr id="16" name="Oval 15">
              <a:extLst>
                <a:ext uri="{FF2B5EF4-FFF2-40B4-BE49-F238E27FC236}">
                  <a16:creationId xmlns:a16="http://schemas.microsoft.com/office/drawing/2014/main" id="{B0DECDC7-03BA-FF40-A456-C0D7758D456B}"/>
                </a:ext>
              </a:extLst>
            </p:cNvPr>
            <p:cNvSpPr/>
            <p:nvPr/>
          </p:nvSpPr>
          <p:spPr>
            <a:xfrm>
              <a:off x="6416856" y="-764390"/>
              <a:ext cx="3811848" cy="3811848"/>
            </a:xfrm>
            <a:prstGeom prst="ellipse">
              <a:avLst/>
            </a:prstGeom>
            <a:noFill/>
            <a:ln w="28575" cap="flat" cmpd="sng" algn="ctr">
              <a:solidFill>
                <a:srgbClr val="516E66"/>
              </a:solidFill>
              <a:prstDash val="solid"/>
            </a:ln>
            <a:effectLst/>
          </p:spPr>
          <p:txBody>
            <a:bodyPr rtlCol="0" anchor="ctr"/>
            <a:lstStyle/>
            <a:p>
              <a:pPr algn="ctr" defTabSz="457200"/>
              <a:endParaRPr lang="en-US" kern="0">
                <a:solidFill>
                  <a:srgbClr val="003946"/>
                </a:solidFill>
                <a:latin typeface="Arial"/>
              </a:endParaRPr>
            </a:p>
          </p:txBody>
        </p:sp>
      </p:grpSp>
    </p:spTree>
    <p:extLst>
      <p:ext uri="{BB962C8B-B14F-4D97-AF65-F5344CB8AC3E}">
        <p14:creationId xmlns:p14="http://schemas.microsoft.com/office/powerpoint/2010/main" val="2836124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a:t>Click to edit Master title style</a:t>
            </a:r>
            <a:endParaRPr lang="en-CA"/>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Footer Placeholder 4"/>
          <p:cNvSpPr>
            <a:spLocks noGrp="1"/>
          </p:cNvSpPr>
          <p:nvPr>
            <p:ph type="ftr" sz="quarter" idx="11"/>
          </p:nvPr>
        </p:nvSpPr>
        <p:spPr/>
        <p:txBody>
          <a:bodyPr/>
          <a:lstStyle/>
          <a:p>
            <a:endParaRPr lang="en-CA"/>
          </a:p>
        </p:txBody>
      </p:sp>
      <p:grpSp>
        <p:nvGrpSpPr>
          <p:cNvPr id="13" name="Group 12">
            <a:extLst>
              <a:ext uri="{FF2B5EF4-FFF2-40B4-BE49-F238E27FC236}">
                <a16:creationId xmlns:a16="http://schemas.microsoft.com/office/drawing/2014/main" id="{74F22B33-7502-5349-8917-E506B8833E7D}"/>
              </a:ext>
            </a:extLst>
          </p:cNvPr>
          <p:cNvGrpSpPr/>
          <p:nvPr userDrawn="1"/>
        </p:nvGrpSpPr>
        <p:grpSpPr>
          <a:xfrm>
            <a:off x="-931793" y="-8081851"/>
            <a:ext cx="17586960" cy="16893951"/>
            <a:chOff x="6096000" y="-1090222"/>
            <a:chExt cx="4463512" cy="4463512"/>
          </a:xfrm>
        </p:grpSpPr>
        <p:sp>
          <p:nvSpPr>
            <p:cNvPr id="14" name="Oval 13">
              <a:extLst>
                <a:ext uri="{FF2B5EF4-FFF2-40B4-BE49-F238E27FC236}">
                  <a16:creationId xmlns:a16="http://schemas.microsoft.com/office/drawing/2014/main" id="{09A4425D-3224-6A42-95C8-ED8816B9BF19}"/>
                </a:ext>
              </a:extLst>
            </p:cNvPr>
            <p:cNvSpPr/>
            <p:nvPr/>
          </p:nvSpPr>
          <p:spPr>
            <a:xfrm>
              <a:off x="6096000" y="-1090222"/>
              <a:ext cx="4463512" cy="4463512"/>
            </a:xfrm>
            <a:prstGeom prst="ellipse">
              <a:avLst/>
            </a:prstGeom>
            <a:noFill/>
            <a:ln w="25400" cap="flat" cmpd="sng" algn="ctr">
              <a:solidFill>
                <a:srgbClr val="ADC3BD"/>
              </a:solidFill>
              <a:prstDash val="solid"/>
            </a:ln>
            <a:effectLst/>
          </p:spPr>
          <p:txBody>
            <a:bodyPr rtlCol="0" anchor="ctr"/>
            <a:lstStyle/>
            <a:p>
              <a:pPr algn="ctr" defTabSz="457200"/>
              <a:endParaRPr lang="en-US" kern="0">
                <a:solidFill>
                  <a:srgbClr val="003946"/>
                </a:solidFill>
                <a:latin typeface="Arial"/>
              </a:endParaRPr>
            </a:p>
          </p:txBody>
        </p:sp>
        <p:sp>
          <p:nvSpPr>
            <p:cNvPr id="15" name="Oval 14">
              <a:extLst>
                <a:ext uri="{FF2B5EF4-FFF2-40B4-BE49-F238E27FC236}">
                  <a16:creationId xmlns:a16="http://schemas.microsoft.com/office/drawing/2014/main" id="{26612847-8FFF-6D4E-8E7E-1D5AF3C893F4}"/>
                </a:ext>
              </a:extLst>
            </p:cNvPr>
            <p:cNvSpPr/>
            <p:nvPr/>
          </p:nvSpPr>
          <p:spPr>
            <a:xfrm>
              <a:off x="6252274" y="-933948"/>
              <a:ext cx="4150963" cy="4150963"/>
            </a:xfrm>
            <a:prstGeom prst="ellipse">
              <a:avLst/>
            </a:prstGeom>
            <a:noFill/>
            <a:ln w="57150" cap="flat" cmpd="sng" algn="ctr">
              <a:solidFill>
                <a:srgbClr val="ADC3BD"/>
              </a:solidFill>
              <a:prstDash val="solid"/>
            </a:ln>
            <a:effectLst/>
          </p:spPr>
          <p:txBody>
            <a:bodyPr rtlCol="0" anchor="ctr"/>
            <a:lstStyle/>
            <a:p>
              <a:pPr algn="ctr" defTabSz="457200"/>
              <a:endParaRPr lang="en-US" kern="0">
                <a:solidFill>
                  <a:srgbClr val="003946"/>
                </a:solidFill>
                <a:latin typeface="Arial"/>
              </a:endParaRPr>
            </a:p>
          </p:txBody>
        </p:sp>
        <p:sp>
          <p:nvSpPr>
            <p:cNvPr id="16" name="Oval 15">
              <a:extLst>
                <a:ext uri="{FF2B5EF4-FFF2-40B4-BE49-F238E27FC236}">
                  <a16:creationId xmlns:a16="http://schemas.microsoft.com/office/drawing/2014/main" id="{B0DECDC7-03BA-FF40-A456-C0D7758D456B}"/>
                </a:ext>
              </a:extLst>
            </p:cNvPr>
            <p:cNvSpPr/>
            <p:nvPr/>
          </p:nvSpPr>
          <p:spPr>
            <a:xfrm>
              <a:off x="6416856" y="-764390"/>
              <a:ext cx="3811848" cy="3811848"/>
            </a:xfrm>
            <a:prstGeom prst="ellipse">
              <a:avLst/>
            </a:prstGeom>
            <a:noFill/>
            <a:ln w="28575" cap="flat" cmpd="sng" algn="ctr">
              <a:solidFill>
                <a:srgbClr val="516E66"/>
              </a:solidFill>
              <a:prstDash val="solid"/>
            </a:ln>
            <a:effectLst/>
          </p:spPr>
          <p:txBody>
            <a:bodyPr rtlCol="0" anchor="ctr"/>
            <a:lstStyle/>
            <a:p>
              <a:pPr algn="ctr" defTabSz="457200"/>
              <a:endParaRPr lang="en-US" kern="0">
                <a:solidFill>
                  <a:srgbClr val="003946"/>
                </a:solidFill>
                <a:latin typeface="Arial"/>
              </a:endParaRPr>
            </a:p>
          </p:txBody>
        </p:sp>
      </p:grpSp>
    </p:spTree>
    <p:extLst>
      <p:ext uri="{BB962C8B-B14F-4D97-AF65-F5344CB8AC3E}">
        <p14:creationId xmlns:p14="http://schemas.microsoft.com/office/powerpoint/2010/main" val="1577926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a:t>Click to edit Master title style</a:t>
            </a:r>
            <a:endParaRPr lang="en-CA"/>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Footer Placeholder 4"/>
          <p:cNvSpPr>
            <a:spLocks noGrp="1"/>
          </p:cNvSpPr>
          <p:nvPr>
            <p:ph type="ftr" sz="quarter" idx="11"/>
          </p:nvPr>
        </p:nvSpPr>
        <p:spPr/>
        <p:txBody>
          <a:bodyPr/>
          <a:lstStyle/>
          <a:p>
            <a:endParaRPr lang="en-CA"/>
          </a:p>
        </p:txBody>
      </p:sp>
      <p:sp>
        <p:nvSpPr>
          <p:cNvPr id="7" name="Oval 6">
            <a:extLst>
              <a:ext uri="{FF2B5EF4-FFF2-40B4-BE49-F238E27FC236}">
                <a16:creationId xmlns:a16="http://schemas.microsoft.com/office/drawing/2014/main" id="{5782882D-F5A1-3449-9CAD-59B5F4D13EAF}"/>
              </a:ext>
            </a:extLst>
          </p:cNvPr>
          <p:cNvSpPr/>
          <p:nvPr userDrawn="1"/>
        </p:nvSpPr>
        <p:spPr>
          <a:xfrm>
            <a:off x="8781111" y="4151381"/>
            <a:ext cx="5118103" cy="5108438"/>
          </a:xfrm>
          <a:prstGeom prst="ellipse">
            <a:avLst/>
          </a:prstGeom>
          <a:noFill/>
          <a:ln w="25400" cap="flat" cmpd="sng" algn="ctr">
            <a:solidFill>
              <a:srgbClr val="ADC3BD"/>
            </a:solidFill>
            <a:prstDash val="solid"/>
          </a:ln>
          <a:effectLst/>
        </p:spPr>
        <p:txBody>
          <a:bodyPr rtlCol="0" anchor="ctr"/>
          <a:lstStyle/>
          <a:p>
            <a:pPr algn="ctr" defTabSz="457189"/>
            <a:endParaRPr lang="en-US" kern="0">
              <a:solidFill>
                <a:srgbClr val="003946"/>
              </a:solidFill>
              <a:latin typeface="Arial"/>
            </a:endParaRPr>
          </a:p>
        </p:txBody>
      </p:sp>
      <p:sp>
        <p:nvSpPr>
          <p:cNvPr id="8" name="Oval 7">
            <a:extLst>
              <a:ext uri="{FF2B5EF4-FFF2-40B4-BE49-F238E27FC236}">
                <a16:creationId xmlns:a16="http://schemas.microsoft.com/office/drawing/2014/main" id="{5782882D-F5A1-3449-9CAD-59B5F4D13EAF}"/>
              </a:ext>
            </a:extLst>
          </p:cNvPr>
          <p:cNvSpPr/>
          <p:nvPr userDrawn="1"/>
        </p:nvSpPr>
        <p:spPr>
          <a:xfrm>
            <a:off x="8933511" y="4303781"/>
            <a:ext cx="5118103" cy="5108438"/>
          </a:xfrm>
          <a:prstGeom prst="ellipse">
            <a:avLst/>
          </a:prstGeom>
          <a:noFill/>
          <a:ln w="25400" cap="flat" cmpd="sng" algn="ctr">
            <a:solidFill>
              <a:srgbClr val="61857B"/>
            </a:solidFill>
            <a:prstDash val="solid"/>
          </a:ln>
          <a:effectLst/>
        </p:spPr>
        <p:txBody>
          <a:bodyPr rtlCol="0" anchor="ctr"/>
          <a:lstStyle/>
          <a:p>
            <a:pPr algn="ctr" defTabSz="457189"/>
            <a:endParaRPr lang="en-US" kern="0">
              <a:solidFill>
                <a:srgbClr val="003946"/>
              </a:solidFill>
              <a:latin typeface="Arial"/>
            </a:endParaRPr>
          </a:p>
        </p:txBody>
      </p:sp>
    </p:spTree>
    <p:extLst>
      <p:ext uri="{BB962C8B-B14F-4D97-AF65-F5344CB8AC3E}">
        <p14:creationId xmlns:p14="http://schemas.microsoft.com/office/powerpoint/2010/main" val="3628307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a:t>Click to edit Master title style</a:t>
            </a:r>
            <a:endParaRPr lang="en-CA"/>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Footer Placeholder 4"/>
          <p:cNvSpPr>
            <a:spLocks noGrp="1"/>
          </p:cNvSpPr>
          <p:nvPr>
            <p:ph type="ftr" sz="quarter" idx="11"/>
          </p:nvPr>
        </p:nvSpPr>
        <p:spPr/>
        <p:txBody>
          <a:bodyPr/>
          <a:lstStyle/>
          <a:p>
            <a:endParaRPr lang="en-CA"/>
          </a:p>
        </p:txBody>
      </p:sp>
      <p:sp>
        <p:nvSpPr>
          <p:cNvPr id="9" name="Oval 8">
            <a:extLst>
              <a:ext uri="{FF2B5EF4-FFF2-40B4-BE49-F238E27FC236}">
                <a16:creationId xmlns:a16="http://schemas.microsoft.com/office/drawing/2014/main" id="{5782882D-F5A1-3449-9CAD-59B5F4D13EAF}"/>
              </a:ext>
            </a:extLst>
          </p:cNvPr>
          <p:cNvSpPr/>
          <p:nvPr userDrawn="1"/>
        </p:nvSpPr>
        <p:spPr>
          <a:xfrm>
            <a:off x="8902700" y="1615812"/>
            <a:ext cx="4021496" cy="4013903"/>
          </a:xfrm>
          <a:prstGeom prst="ellipse">
            <a:avLst/>
          </a:prstGeom>
          <a:noFill/>
          <a:ln w="25400" cap="flat" cmpd="sng" algn="ctr">
            <a:solidFill>
              <a:srgbClr val="ADC3BD"/>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3946"/>
              </a:solidFill>
              <a:effectLst/>
              <a:uLnTx/>
              <a:uFillTx/>
              <a:latin typeface="Arial"/>
              <a:ea typeface="+mn-ea"/>
              <a:cs typeface="+mn-cs"/>
            </a:endParaRPr>
          </a:p>
        </p:txBody>
      </p:sp>
      <p:sp>
        <p:nvSpPr>
          <p:cNvPr id="10" name="Oval 9">
            <a:extLst>
              <a:ext uri="{FF2B5EF4-FFF2-40B4-BE49-F238E27FC236}">
                <a16:creationId xmlns:a16="http://schemas.microsoft.com/office/drawing/2014/main" id="{5782882D-F5A1-3449-9CAD-59B5F4D13EAF}"/>
              </a:ext>
            </a:extLst>
          </p:cNvPr>
          <p:cNvSpPr/>
          <p:nvPr userDrawn="1"/>
        </p:nvSpPr>
        <p:spPr>
          <a:xfrm>
            <a:off x="9055100" y="1768212"/>
            <a:ext cx="4021496" cy="4013903"/>
          </a:xfrm>
          <a:prstGeom prst="ellipse">
            <a:avLst/>
          </a:prstGeom>
          <a:noFill/>
          <a:ln w="25400" cap="flat" cmpd="sng" algn="ctr">
            <a:solidFill>
              <a:srgbClr val="61857B"/>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3946"/>
              </a:solidFill>
              <a:effectLst/>
              <a:uLnTx/>
              <a:uFillTx/>
              <a:latin typeface="Arial"/>
              <a:ea typeface="+mn-ea"/>
              <a:cs typeface="+mn-cs"/>
            </a:endParaRPr>
          </a:p>
        </p:txBody>
      </p:sp>
    </p:spTree>
    <p:extLst>
      <p:ext uri="{BB962C8B-B14F-4D97-AF65-F5344CB8AC3E}">
        <p14:creationId xmlns:p14="http://schemas.microsoft.com/office/powerpoint/2010/main" val="1404744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7394" y="4522302"/>
            <a:ext cx="8705380" cy="1633212"/>
          </a:xfrm>
          <a:solidFill>
            <a:srgbClr val="516E66"/>
          </a:solidFill>
        </p:spPr>
        <p:txBody>
          <a:bodyPr anchor="ctr">
            <a:normAutofit/>
          </a:bodyPr>
          <a:lstStyle>
            <a:lvl1pPr algn="r">
              <a:defRPr sz="3600" b="0">
                <a:solidFill>
                  <a:schemeClr val="bg1"/>
                </a:solidFill>
              </a:defRPr>
            </a:lvl1pPr>
          </a:lstStyle>
          <a:p>
            <a:r>
              <a:rPr lang="en-US"/>
              <a:t>Click to edit Master title style</a:t>
            </a:r>
            <a:endParaRPr lang="en-CA"/>
          </a:p>
        </p:txBody>
      </p:sp>
    </p:spTree>
    <p:extLst>
      <p:ext uri="{BB962C8B-B14F-4D97-AF65-F5344CB8AC3E}">
        <p14:creationId xmlns:p14="http://schemas.microsoft.com/office/powerpoint/2010/main" val="2190012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11"/>
          </p:nvPr>
        </p:nvSpPr>
        <p:spPr/>
        <p:txBody>
          <a:bodyPr/>
          <a:lstStyle/>
          <a:p>
            <a:endParaRPr lang="en-CA"/>
          </a:p>
        </p:txBody>
      </p:sp>
    </p:spTree>
    <p:extLst>
      <p:ext uri="{BB962C8B-B14F-4D97-AF65-F5344CB8AC3E}">
        <p14:creationId xmlns:p14="http://schemas.microsoft.com/office/powerpoint/2010/main" val="1059346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Footer Placeholder 4"/>
          <p:cNvSpPr>
            <a:spLocks noGrp="1"/>
          </p:cNvSpPr>
          <p:nvPr>
            <p:ph type="ftr" sz="quarter" idx="3"/>
          </p:nvPr>
        </p:nvSpPr>
        <p:spPr>
          <a:xfrm>
            <a:off x="206829" y="631190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Tree>
    <p:extLst>
      <p:ext uri="{BB962C8B-B14F-4D97-AF65-F5344CB8AC3E}">
        <p14:creationId xmlns:p14="http://schemas.microsoft.com/office/powerpoint/2010/main" val="1420876714"/>
      </p:ext>
    </p:extLst>
  </p:cSld>
  <p:clrMap bg1="lt1" tx1="dk1" bg2="lt2" tx2="dk2" accent1="accent1" accent2="accent2" accent3="accent3" accent4="accent4" accent5="accent5" accent6="accent6" hlink="hlink" folHlink="folHlink"/>
  <p:sldLayoutIdLst>
    <p:sldLayoutId id="2147483649" r:id="rId1"/>
    <p:sldLayoutId id="2147483716" r:id="rId2"/>
    <p:sldLayoutId id="2147483650" r:id="rId3"/>
    <p:sldLayoutId id="2147483660" r:id="rId4"/>
    <p:sldLayoutId id="2147483715" r:id="rId5"/>
    <p:sldLayoutId id="2147483661" r:id="rId6"/>
    <p:sldLayoutId id="2147483662"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 id="2147483675" r:id="rId17"/>
    <p:sldLayoutId id="2147483676" r:id="rId18"/>
    <p:sldLayoutId id="2147483677" r:id="rId19"/>
    <p:sldLayoutId id="2147483678" r:id="rId20"/>
    <p:sldLayoutId id="2147483679" r:id="rId2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9.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9.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a:xfrm>
            <a:off x="1001490" y="2493963"/>
            <a:ext cx="9144000" cy="2387600"/>
          </a:xfrm>
        </p:spPr>
        <p:txBody>
          <a:bodyPr>
            <a:normAutofit/>
          </a:bodyPr>
          <a:lstStyle/>
          <a:p>
            <a:r>
              <a:rPr lang="en-CA" sz="5400" dirty="0"/>
              <a:t>Life insurance </a:t>
            </a:r>
            <a:br>
              <a:rPr lang="en-CA" sz="5400" dirty="0"/>
            </a:br>
            <a:r>
              <a:rPr lang="en-CA" sz="5400" dirty="0"/>
              <a:t>as an </a:t>
            </a:r>
            <a:r>
              <a:rPr lang="en-CA" sz="5400" i="1" dirty="0"/>
              <a:t>asset</a:t>
            </a:r>
            <a:r>
              <a:rPr lang="en-CA" sz="5400" dirty="0"/>
              <a:t> </a:t>
            </a:r>
            <a:r>
              <a:rPr lang="en-CA" sz="5400" i="1" dirty="0"/>
              <a:t>class</a:t>
            </a:r>
          </a:p>
        </p:txBody>
      </p:sp>
      <p:sp>
        <p:nvSpPr>
          <p:cNvPr id="4" name="Subtitle 3"/>
          <p:cNvSpPr>
            <a:spLocks noGrp="1"/>
          </p:cNvSpPr>
          <p:nvPr>
            <p:ph type="subTitle" idx="1"/>
          </p:nvPr>
        </p:nvSpPr>
        <p:spPr>
          <a:xfrm>
            <a:off x="1001490" y="4973638"/>
            <a:ext cx="9144000" cy="1655762"/>
          </a:xfrm>
        </p:spPr>
        <p:txBody>
          <a:bodyPr>
            <a:normAutofit/>
          </a:bodyPr>
          <a:lstStyle/>
          <a:p>
            <a:endParaRPr lang="en-US">
              <a:solidFill>
                <a:srgbClr val="686868"/>
              </a:solidFill>
              <a:latin typeface="Arial" panose="020B0604020202020204" pitchFamily="34" charset="0"/>
              <a:cs typeface="Arial" panose="020B0604020202020204" pitchFamily="34" charset="0"/>
            </a:endParaRPr>
          </a:p>
          <a:p>
            <a:pPr lvl="0">
              <a:lnSpc>
                <a:spcPct val="100000"/>
              </a:lnSpc>
              <a:spcBef>
                <a:spcPts val="0"/>
              </a:spcBef>
            </a:pPr>
            <a:r>
              <a:rPr lang="en-US" sz="2160">
                <a:solidFill>
                  <a:srgbClr val="516E66"/>
                </a:solidFill>
                <a:latin typeface="Arial" panose="020B0604020202020204" pitchFamily="34" charset="0"/>
                <a:cs typeface="Arial" panose="020B0604020202020204" pitchFamily="34" charset="0"/>
              </a:rPr>
              <a:t>&lt;Advisor name&gt;</a:t>
            </a:r>
            <a:endParaRPr lang="en-US" sz="2160">
              <a:solidFill>
                <a:srgbClr val="516E66"/>
              </a:solidFill>
              <a:latin typeface="Calibri" panose="020F0502020204030204"/>
            </a:endParaRPr>
          </a:p>
          <a:p>
            <a:endParaRPr lang="en-US">
              <a:solidFill>
                <a:srgbClr val="686868"/>
              </a:solidFill>
              <a:latin typeface="Arial" panose="020B0604020202020204" pitchFamily="34" charset="0"/>
              <a:cs typeface="Arial" panose="020B0604020202020204" pitchFamily="34" charset="0"/>
            </a:endParaRPr>
          </a:p>
          <a:p>
            <a:endParaRPr lang="en-US">
              <a:solidFill>
                <a:srgbClr val="686868"/>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88425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CAF9893A-F7E9-4FF6-B96A-9683AE945011}"/>
              </a:ext>
            </a:extLst>
          </p:cNvPr>
          <p:cNvSpPr txBox="1">
            <a:spLocks noGrp="1"/>
          </p:cNvSpPr>
          <p:nvPr>
            <p:ph type="title" idx="4294967295"/>
          </p:nvPr>
        </p:nvSpPr>
        <p:spPr>
          <a:xfrm>
            <a:off x="990600" y="517525"/>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3200" b="1" i="0" u="none" strike="noStrike" kern="1200" cap="none" spc="100" normalizeH="0" baseline="0" noProof="0" dirty="0">
                <a:ln>
                  <a:noFill/>
                </a:ln>
                <a:solidFill>
                  <a:srgbClr val="002060"/>
                </a:solidFill>
                <a:effectLst/>
                <a:uLnTx/>
                <a:uFillTx/>
                <a:latin typeface="Arial (body)"/>
                <a:ea typeface="+mj-ea"/>
                <a:cs typeface="Arial" panose="020B0604020202020204" pitchFamily="34" charset="0"/>
              </a:rPr>
              <a:t>The principle of sharing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1" i="0" u="none" strike="noStrike" kern="1200" cap="none" spc="0" normalizeH="0" baseline="0" noProof="0" dirty="0">
                <a:ln>
                  <a:noFill/>
                </a:ln>
                <a:solidFill>
                  <a:srgbClr val="686868"/>
                </a:solidFill>
                <a:effectLst/>
                <a:uLnTx/>
                <a:uFillTx/>
                <a:latin typeface="Arial (body)"/>
                <a:ea typeface="+mj-ea"/>
                <a:cs typeface="Arial" panose="020B0604020202020204" pitchFamily="34" charset="0"/>
              </a:rPr>
              <a:t>Participating life insurance mechanics</a:t>
            </a:r>
          </a:p>
        </p:txBody>
      </p:sp>
      <p:sp>
        <p:nvSpPr>
          <p:cNvPr id="19" name="TextBox 18">
            <a:extLst>
              <a:ext uri="{FF2B5EF4-FFF2-40B4-BE49-F238E27FC236}">
                <a16:creationId xmlns:a16="http://schemas.microsoft.com/office/drawing/2014/main" id="{6FF4BB78-F574-4EA1-A5EA-24AAA292034A}"/>
              </a:ext>
            </a:extLst>
          </p:cNvPr>
          <p:cNvSpPr txBox="1"/>
          <p:nvPr/>
        </p:nvSpPr>
        <p:spPr>
          <a:xfrm>
            <a:off x="2374323" y="2040775"/>
            <a:ext cx="7640782" cy="784830"/>
          </a:xfrm>
          <a:prstGeom prst="rect">
            <a:avLst/>
          </a:prstGeom>
          <a:noFill/>
        </p:spPr>
        <p:txBody>
          <a:bodyPr wrap="square">
            <a:spAutoFit/>
          </a:bodyPr>
          <a:lstStyle/>
          <a:p>
            <a:pPr marL="0" marR="0" lvl="0" indent="0" algn="ctr" defTabSz="609585" rtl="0" eaLnBrk="1" fontAlgn="auto" latinLnBrk="0" hangingPunct="1">
              <a:lnSpc>
                <a:spcPct val="100000"/>
              </a:lnSpc>
              <a:spcBef>
                <a:spcPct val="0"/>
              </a:spcBef>
              <a:spcAft>
                <a:spcPts val="600"/>
              </a:spcAft>
              <a:buClr>
                <a:srgbClr val="F1AB1F"/>
              </a:buClr>
              <a:buSzTx/>
              <a:buFontTx/>
              <a:buNone/>
              <a:tabLst/>
              <a:defRPr/>
            </a:pPr>
            <a:r>
              <a:rPr kumimoji="0" lang="en-CA" sz="2000" b="0" i="0" u="none" strike="noStrike" kern="1200" cap="none" spc="0" normalizeH="0" baseline="0" noProof="0">
                <a:ln>
                  <a:noFill/>
                </a:ln>
                <a:solidFill>
                  <a:srgbClr val="686868"/>
                </a:solidFill>
                <a:effectLst/>
                <a:uLnTx/>
                <a:uFillTx/>
                <a:latin typeface="Arial" panose="020B0604020202020204"/>
                <a:ea typeface="+mn-ea"/>
                <a:cs typeface="Arial"/>
              </a:rPr>
              <a:t>Premiums based on conservative assumptions</a:t>
            </a:r>
          </a:p>
          <a:p>
            <a:pPr marL="0" marR="0" lvl="0" indent="0" algn="ctr" defTabSz="609585" rtl="0" eaLnBrk="1" fontAlgn="auto" latinLnBrk="0" hangingPunct="1">
              <a:lnSpc>
                <a:spcPct val="100000"/>
              </a:lnSpc>
              <a:spcBef>
                <a:spcPct val="0"/>
              </a:spcBef>
              <a:spcAft>
                <a:spcPts val="600"/>
              </a:spcAft>
              <a:buClr>
                <a:srgbClr val="F1AB1F"/>
              </a:buClr>
              <a:buSzTx/>
              <a:buFontTx/>
              <a:buNone/>
              <a:tabLst/>
              <a:defRPr/>
            </a:pPr>
            <a:r>
              <a:rPr kumimoji="0" lang="en-CA" sz="2000" b="0" i="0" u="none" strike="noStrike" kern="1200" cap="none" spc="0" normalizeH="0" baseline="0" noProof="0">
                <a:ln>
                  <a:noFill/>
                </a:ln>
                <a:solidFill>
                  <a:srgbClr val="686868"/>
                </a:solidFill>
                <a:effectLst/>
                <a:uLnTx/>
                <a:uFillTx/>
                <a:latin typeface="Arial" panose="020B0604020202020204"/>
                <a:ea typeface="+mn-ea"/>
                <a:cs typeface="Arial"/>
              </a:rPr>
              <a:t>(2-3% interest, 1980s mortality &amp; inflated expenses)</a:t>
            </a:r>
            <a:endParaRPr kumimoji="0" lang="en-US" sz="1800" b="0" i="0" u="none" strike="noStrike" kern="1200" cap="none" spc="0" normalizeH="0" baseline="0" noProof="0">
              <a:ln>
                <a:noFill/>
              </a:ln>
              <a:solidFill>
                <a:srgbClr val="003846"/>
              </a:solidFill>
              <a:effectLst/>
              <a:uLnTx/>
              <a:uFillTx/>
              <a:latin typeface="Sun Life Sans" panose="020B0504030304030303" pitchFamily="34" charset="0"/>
              <a:ea typeface="+mn-ea"/>
              <a:cs typeface="Arial"/>
            </a:endParaRPr>
          </a:p>
        </p:txBody>
      </p:sp>
      <p:grpSp>
        <p:nvGrpSpPr>
          <p:cNvPr id="14" name="Group 13" descr="down arrow">
            <a:extLst>
              <a:ext uri="{FF2B5EF4-FFF2-40B4-BE49-F238E27FC236}">
                <a16:creationId xmlns:a16="http://schemas.microsoft.com/office/drawing/2014/main" id="{30C550D9-38AA-4DE4-80E6-E1A83EFC9DCD}"/>
              </a:ext>
            </a:extLst>
          </p:cNvPr>
          <p:cNvGrpSpPr/>
          <p:nvPr/>
        </p:nvGrpSpPr>
        <p:grpSpPr>
          <a:xfrm>
            <a:off x="1199218" y="2896431"/>
            <a:ext cx="2936363" cy="1876425"/>
            <a:chOff x="1043353" y="2896431"/>
            <a:chExt cx="2936363" cy="1876425"/>
          </a:xfrm>
        </p:grpSpPr>
        <p:grpSp>
          <p:nvGrpSpPr>
            <p:cNvPr id="2" name="Group 1">
              <a:extLst>
                <a:ext uri="{FF2B5EF4-FFF2-40B4-BE49-F238E27FC236}">
                  <a16:creationId xmlns:a16="http://schemas.microsoft.com/office/drawing/2014/main" id="{A3691661-8B08-4254-9E77-26EA0B11D4E9}"/>
                </a:ext>
              </a:extLst>
            </p:cNvPr>
            <p:cNvGrpSpPr/>
            <p:nvPr/>
          </p:nvGrpSpPr>
          <p:grpSpPr>
            <a:xfrm>
              <a:off x="1780307" y="3181377"/>
              <a:ext cx="2199409" cy="1118513"/>
              <a:chOff x="1780307" y="3077467"/>
              <a:chExt cx="2199409" cy="1118513"/>
            </a:xfrm>
          </p:grpSpPr>
          <p:sp>
            <p:nvSpPr>
              <p:cNvPr id="5" name="TextBox 4">
                <a:extLst>
                  <a:ext uri="{FF2B5EF4-FFF2-40B4-BE49-F238E27FC236}">
                    <a16:creationId xmlns:a16="http://schemas.microsoft.com/office/drawing/2014/main" id="{D3B6EFC0-0504-412A-8B6F-EC3D56580D77}"/>
                  </a:ext>
                </a:extLst>
              </p:cNvPr>
              <p:cNvSpPr txBox="1"/>
              <p:nvPr/>
            </p:nvSpPr>
            <p:spPr>
              <a:xfrm>
                <a:off x="1780307" y="3795870"/>
                <a:ext cx="2199409" cy="400110"/>
              </a:xfrm>
              <a:prstGeom prst="rect">
                <a:avLst/>
              </a:prstGeom>
              <a:noFill/>
            </p:spPr>
            <p:txBody>
              <a:bodyPr wrap="square">
                <a:spAutoFit/>
              </a:bodyPr>
              <a:lstStyle/>
              <a:p>
                <a:pPr marL="0" marR="0" lvl="0" indent="0" algn="ctr" defTabSz="609585" rtl="0" eaLnBrk="1" fontAlgn="auto" latinLnBrk="0" hangingPunct="1">
                  <a:lnSpc>
                    <a:spcPct val="100000"/>
                  </a:lnSpc>
                  <a:spcBef>
                    <a:spcPct val="0"/>
                  </a:spcBef>
                  <a:spcAft>
                    <a:spcPts val="600"/>
                  </a:spcAft>
                  <a:buClr>
                    <a:srgbClr val="F1AB1F"/>
                  </a:buClr>
                  <a:buSzTx/>
                  <a:buFontTx/>
                  <a:buNone/>
                  <a:tabLst/>
                  <a:defRPr/>
                </a:pPr>
                <a:r>
                  <a:rPr kumimoji="0" lang="en-CA" sz="2000" b="0" i="0" u="none" strike="noStrike" kern="1200" cap="none" spc="0" normalizeH="0" baseline="0" noProof="0">
                    <a:ln>
                      <a:noFill/>
                    </a:ln>
                    <a:solidFill>
                      <a:srgbClr val="686868"/>
                    </a:solidFill>
                    <a:effectLst/>
                    <a:uLnTx/>
                    <a:uFillTx/>
                    <a:latin typeface="Arial" panose="020B0604020202020204"/>
                    <a:ea typeface="+mn-ea"/>
                    <a:cs typeface="Arial"/>
                  </a:rPr>
                  <a:t>Investment gains</a:t>
                </a:r>
                <a:endParaRPr kumimoji="0" lang="en-US" sz="1800" b="0" i="0" u="none" strike="noStrike" kern="1200" cap="none" spc="0" normalizeH="0" baseline="0" noProof="0">
                  <a:ln>
                    <a:noFill/>
                  </a:ln>
                  <a:solidFill>
                    <a:srgbClr val="003846"/>
                  </a:solidFill>
                  <a:effectLst/>
                  <a:uLnTx/>
                  <a:uFillTx/>
                  <a:latin typeface="Sun Life Sans" panose="020B0504030304030303" pitchFamily="34" charset="0"/>
                  <a:ea typeface="+mn-ea"/>
                  <a:cs typeface="Arial"/>
                </a:endParaRPr>
              </a:p>
            </p:txBody>
          </p:sp>
          <p:sp>
            <p:nvSpPr>
              <p:cNvPr id="11" name="AutoShape 10">
                <a:extLst>
                  <a:ext uri="{FF2B5EF4-FFF2-40B4-BE49-F238E27FC236}">
                    <a16:creationId xmlns:a16="http://schemas.microsoft.com/office/drawing/2014/main" id="{CFAA1FCB-F49B-44B4-BFE2-C5D9499F1D51}"/>
                  </a:ext>
                </a:extLst>
              </p:cNvPr>
              <p:cNvSpPr>
                <a:spLocks noChangeArrowheads="1"/>
              </p:cNvSpPr>
              <p:nvPr/>
            </p:nvSpPr>
            <p:spPr bwMode="auto">
              <a:xfrm>
                <a:off x="2493939" y="3077467"/>
                <a:ext cx="772143" cy="711200"/>
              </a:xfrm>
              <a:prstGeom prst="downArrow">
                <a:avLst>
                  <a:gd name="adj1" fmla="val 50000"/>
                  <a:gd name="adj2" fmla="val 25000"/>
                </a:avLst>
              </a:prstGeom>
              <a:solidFill>
                <a:srgbClr val="B9CBC6"/>
              </a:solidFill>
              <a:ln w="9525">
                <a:noFill/>
                <a:miter lim="800000"/>
                <a:headEnd/>
                <a:tailEnd/>
              </a:ln>
            </p:spPr>
            <p:txBody>
              <a:bodyPr wrap="none" lIns="121907" tIns="60952" rIns="121907" bIns="60952" anchor="ctr"/>
              <a:lstStyle/>
              <a:p>
                <a:pPr defTabSz="609585"/>
                <a:endParaRPr lang="en-US" sz="2400">
                  <a:solidFill>
                    <a:prstClr val="black"/>
                  </a:solidFill>
                  <a:latin typeface="Calibri"/>
                </a:endParaRPr>
              </a:p>
            </p:txBody>
          </p:sp>
        </p:grpSp>
        <p:sp>
          <p:nvSpPr>
            <p:cNvPr id="16" name="TextBox 15">
              <a:extLst>
                <a:ext uri="{FF2B5EF4-FFF2-40B4-BE49-F238E27FC236}">
                  <a16:creationId xmlns:a16="http://schemas.microsoft.com/office/drawing/2014/main" id="{CEA97F8F-76B2-4967-A1E8-71733D3A6F48}"/>
                </a:ext>
              </a:extLst>
            </p:cNvPr>
            <p:cNvSpPr txBox="1"/>
            <p:nvPr/>
          </p:nvSpPr>
          <p:spPr>
            <a:xfrm rot="16200000">
              <a:off x="428306" y="3511478"/>
              <a:ext cx="1876425" cy="646331"/>
            </a:xfrm>
            <a:prstGeom prst="rect">
              <a:avLst/>
            </a:prstGeom>
            <a:noFill/>
          </p:spPr>
          <p:txBody>
            <a:bodyPr wrap="square" rtlCol="0">
              <a:spAutoFit/>
            </a:bodyPr>
            <a:lstStyle/>
            <a:p>
              <a:pPr algn="ctr"/>
              <a:r>
                <a:rPr lang="en-US">
                  <a:solidFill>
                    <a:srgbClr val="C00000"/>
                  </a:solidFill>
                  <a:latin typeface="+mj-lt"/>
                </a:rPr>
                <a:t>Roughly 70% of dividends</a:t>
              </a:r>
              <a:endParaRPr lang="en-CA">
                <a:solidFill>
                  <a:srgbClr val="C00000"/>
                </a:solidFill>
                <a:latin typeface="+mj-lt"/>
              </a:endParaRPr>
            </a:p>
          </p:txBody>
        </p:sp>
        <p:sp>
          <p:nvSpPr>
            <p:cNvPr id="18" name="Rounded Rectangle 1">
              <a:extLst>
                <a:ext uri="{FF2B5EF4-FFF2-40B4-BE49-F238E27FC236}">
                  <a16:creationId xmlns:a16="http://schemas.microsoft.com/office/drawing/2014/main" id="{AEDFBF0A-1158-4EDE-80FF-EE3EE734701B}"/>
                </a:ext>
              </a:extLst>
            </p:cNvPr>
            <p:cNvSpPr/>
            <p:nvPr/>
          </p:nvSpPr>
          <p:spPr>
            <a:xfrm>
              <a:off x="1719892" y="2907338"/>
              <a:ext cx="2259824" cy="1634336"/>
            </a:xfrm>
            <a:prstGeom prst="round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Sun Life Sans" panose="020B0504030304030303" pitchFamily="34" charset="0"/>
              </a:endParaRPr>
            </a:p>
          </p:txBody>
        </p:sp>
      </p:grpSp>
      <p:grpSp>
        <p:nvGrpSpPr>
          <p:cNvPr id="3" name="Group 2" descr="down arrow">
            <a:extLst>
              <a:ext uri="{FF2B5EF4-FFF2-40B4-BE49-F238E27FC236}">
                <a16:creationId xmlns:a16="http://schemas.microsoft.com/office/drawing/2014/main" id="{B74BBB92-2569-414F-A87F-37A285194FBB}"/>
              </a:ext>
            </a:extLst>
          </p:cNvPr>
          <p:cNvGrpSpPr/>
          <p:nvPr/>
        </p:nvGrpSpPr>
        <p:grpSpPr>
          <a:xfrm>
            <a:off x="5095010" y="3123444"/>
            <a:ext cx="2199409" cy="1176446"/>
            <a:chOff x="5095010" y="3019534"/>
            <a:chExt cx="2199409" cy="1176446"/>
          </a:xfrm>
        </p:grpSpPr>
        <p:sp>
          <p:nvSpPr>
            <p:cNvPr id="6" name="TextBox 5">
              <a:extLst>
                <a:ext uri="{FF2B5EF4-FFF2-40B4-BE49-F238E27FC236}">
                  <a16:creationId xmlns:a16="http://schemas.microsoft.com/office/drawing/2014/main" id="{70954900-2E5F-4D5A-975C-1271E2018A34}"/>
                </a:ext>
              </a:extLst>
            </p:cNvPr>
            <p:cNvSpPr txBox="1"/>
            <p:nvPr/>
          </p:nvSpPr>
          <p:spPr>
            <a:xfrm>
              <a:off x="5095010" y="3795870"/>
              <a:ext cx="2199409" cy="400110"/>
            </a:xfrm>
            <a:prstGeom prst="rect">
              <a:avLst/>
            </a:prstGeom>
            <a:noFill/>
          </p:spPr>
          <p:txBody>
            <a:bodyPr wrap="square">
              <a:spAutoFit/>
            </a:bodyPr>
            <a:lstStyle/>
            <a:p>
              <a:pPr marL="0" marR="0" lvl="0" indent="0" algn="ctr" defTabSz="609585" rtl="0" eaLnBrk="1" fontAlgn="auto" latinLnBrk="0" hangingPunct="1">
                <a:lnSpc>
                  <a:spcPct val="100000"/>
                </a:lnSpc>
                <a:spcBef>
                  <a:spcPct val="0"/>
                </a:spcBef>
                <a:spcAft>
                  <a:spcPts val="600"/>
                </a:spcAft>
                <a:buClr>
                  <a:srgbClr val="F1AB1F"/>
                </a:buClr>
                <a:buSzTx/>
                <a:buFontTx/>
                <a:buNone/>
                <a:tabLst/>
                <a:defRPr/>
              </a:pPr>
              <a:r>
                <a:rPr kumimoji="0" lang="en-CA" sz="2000" b="0" i="0" u="none" strike="noStrike" kern="1200" cap="none" spc="0" normalizeH="0" baseline="0" noProof="0">
                  <a:ln>
                    <a:noFill/>
                  </a:ln>
                  <a:solidFill>
                    <a:srgbClr val="686868"/>
                  </a:solidFill>
                  <a:effectLst/>
                  <a:uLnTx/>
                  <a:uFillTx/>
                  <a:latin typeface="Arial" panose="020B0604020202020204"/>
                  <a:ea typeface="+mn-ea"/>
                  <a:cs typeface="Arial"/>
                </a:rPr>
                <a:t>Mortality gains</a:t>
              </a:r>
              <a:endParaRPr kumimoji="0" lang="en-US" sz="1800" b="0" i="0" u="none" strike="noStrike" kern="1200" cap="none" spc="0" normalizeH="0" baseline="0" noProof="0">
                <a:ln>
                  <a:noFill/>
                </a:ln>
                <a:solidFill>
                  <a:srgbClr val="003846"/>
                </a:solidFill>
                <a:effectLst/>
                <a:uLnTx/>
                <a:uFillTx/>
                <a:latin typeface="Sun Life Sans" panose="020B0504030304030303" pitchFamily="34" charset="0"/>
                <a:ea typeface="+mn-ea"/>
                <a:cs typeface="Arial"/>
              </a:endParaRPr>
            </a:p>
          </p:txBody>
        </p:sp>
        <p:sp>
          <p:nvSpPr>
            <p:cNvPr id="10" name="AutoShape 10">
              <a:extLst>
                <a:ext uri="{FF2B5EF4-FFF2-40B4-BE49-F238E27FC236}">
                  <a16:creationId xmlns:a16="http://schemas.microsoft.com/office/drawing/2014/main" id="{E8C7A933-5ADC-4427-9B21-980BFFACE0C9}"/>
                </a:ext>
              </a:extLst>
            </p:cNvPr>
            <p:cNvSpPr>
              <a:spLocks noChangeArrowheads="1"/>
            </p:cNvSpPr>
            <p:nvPr/>
          </p:nvSpPr>
          <p:spPr bwMode="auto">
            <a:xfrm>
              <a:off x="5808642" y="3019534"/>
              <a:ext cx="772143" cy="711200"/>
            </a:xfrm>
            <a:prstGeom prst="downArrow">
              <a:avLst>
                <a:gd name="adj1" fmla="val 50000"/>
                <a:gd name="adj2" fmla="val 25000"/>
              </a:avLst>
            </a:prstGeom>
            <a:solidFill>
              <a:srgbClr val="B9CBC6"/>
            </a:solidFill>
            <a:ln w="9525">
              <a:noFill/>
              <a:miter lim="800000"/>
              <a:headEnd/>
              <a:tailEnd/>
            </a:ln>
          </p:spPr>
          <p:txBody>
            <a:bodyPr wrap="none" lIns="121907" tIns="60952" rIns="121907" bIns="60952" anchor="ctr"/>
            <a:lstStyle/>
            <a:p>
              <a:pPr defTabSz="609585"/>
              <a:endParaRPr lang="en-US" sz="2400">
                <a:solidFill>
                  <a:prstClr val="black"/>
                </a:solidFill>
                <a:latin typeface="Calibri"/>
              </a:endParaRPr>
            </a:p>
          </p:txBody>
        </p:sp>
      </p:grpSp>
      <p:grpSp>
        <p:nvGrpSpPr>
          <p:cNvPr id="4" name="Group 3" descr="down arrow">
            <a:extLst>
              <a:ext uri="{FF2B5EF4-FFF2-40B4-BE49-F238E27FC236}">
                <a16:creationId xmlns:a16="http://schemas.microsoft.com/office/drawing/2014/main" id="{87002324-F07C-4315-896B-9F4D7E7E9B8A}"/>
              </a:ext>
            </a:extLst>
          </p:cNvPr>
          <p:cNvGrpSpPr/>
          <p:nvPr/>
        </p:nvGrpSpPr>
        <p:grpSpPr>
          <a:xfrm>
            <a:off x="8253848" y="3124355"/>
            <a:ext cx="2199409" cy="1168332"/>
            <a:chOff x="8409713" y="3020445"/>
            <a:chExt cx="2199409" cy="1168332"/>
          </a:xfrm>
        </p:grpSpPr>
        <p:sp>
          <p:nvSpPr>
            <p:cNvPr id="7" name="TextBox 6">
              <a:extLst>
                <a:ext uri="{FF2B5EF4-FFF2-40B4-BE49-F238E27FC236}">
                  <a16:creationId xmlns:a16="http://schemas.microsoft.com/office/drawing/2014/main" id="{9340F19B-ACE8-4C6A-992D-C1AD26B329DB}"/>
                </a:ext>
              </a:extLst>
            </p:cNvPr>
            <p:cNvSpPr txBox="1"/>
            <p:nvPr/>
          </p:nvSpPr>
          <p:spPr>
            <a:xfrm>
              <a:off x="8409713" y="3788667"/>
              <a:ext cx="2199409" cy="400110"/>
            </a:xfrm>
            <a:prstGeom prst="rect">
              <a:avLst/>
            </a:prstGeom>
            <a:noFill/>
          </p:spPr>
          <p:txBody>
            <a:bodyPr wrap="square">
              <a:spAutoFit/>
            </a:bodyPr>
            <a:lstStyle/>
            <a:p>
              <a:pPr marL="0" marR="0" lvl="0" indent="0" algn="ctr" defTabSz="609585" rtl="0" eaLnBrk="1" fontAlgn="auto" latinLnBrk="0" hangingPunct="1">
                <a:lnSpc>
                  <a:spcPct val="100000"/>
                </a:lnSpc>
                <a:spcBef>
                  <a:spcPct val="0"/>
                </a:spcBef>
                <a:spcAft>
                  <a:spcPts val="600"/>
                </a:spcAft>
                <a:buClr>
                  <a:srgbClr val="F1AB1F"/>
                </a:buClr>
                <a:buSzTx/>
                <a:buFontTx/>
                <a:buNone/>
                <a:tabLst/>
                <a:defRPr/>
              </a:pPr>
              <a:r>
                <a:rPr kumimoji="0" lang="en-CA" sz="2000" b="0" i="0" u="none" strike="noStrike" kern="1200" cap="none" spc="0" normalizeH="0" baseline="0" noProof="0">
                  <a:ln>
                    <a:noFill/>
                  </a:ln>
                  <a:solidFill>
                    <a:srgbClr val="686868"/>
                  </a:solidFill>
                  <a:effectLst/>
                  <a:uLnTx/>
                  <a:uFillTx/>
                  <a:latin typeface="Arial" panose="020B0604020202020204"/>
                  <a:ea typeface="+mn-ea"/>
                  <a:cs typeface="Arial"/>
                </a:rPr>
                <a:t>Expense gains</a:t>
              </a:r>
              <a:endParaRPr kumimoji="0" lang="en-US" sz="1800" b="0" i="0" u="none" strike="noStrike" kern="1200" cap="none" spc="0" normalizeH="0" baseline="0" noProof="0">
                <a:ln>
                  <a:noFill/>
                </a:ln>
                <a:solidFill>
                  <a:srgbClr val="003846"/>
                </a:solidFill>
                <a:effectLst/>
                <a:uLnTx/>
                <a:uFillTx/>
                <a:latin typeface="Sun Life Sans" panose="020B0504030304030303" pitchFamily="34" charset="0"/>
                <a:ea typeface="+mn-ea"/>
                <a:cs typeface="Arial"/>
              </a:endParaRPr>
            </a:p>
          </p:txBody>
        </p:sp>
        <p:sp>
          <p:nvSpPr>
            <p:cNvPr id="9" name="AutoShape 10">
              <a:extLst>
                <a:ext uri="{FF2B5EF4-FFF2-40B4-BE49-F238E27FC236}">
                  <a16:creationId xmlns:a16="http://schemas.microsoft.com/office/drawing/2014/main" id="{822AE028-951C-4B54-B377-C8F11F55A38A}"/>
                </a:ext>
              </a:extLst>
            </p:cNvPr>
            <p:cNvSpPr>
              <a:spLocks noChangeArrowheads="1"/>
            </p:cNvSpPr>
            <p:nvPr/>
          </p:nvSpPr>
          <p:spPr bwMode="auto">
            <a:xfrm>
              <a:off x="9123345" y="3020445"/>
              <a:ext cx="772143" cy="711200"/>
            </a:xfrm>
            <a:prstGeom prst="downArrow">
              <a:avLst>
                <a:gd name="adj1" fmla="val 50000"/>
                <a:gd name="adj2" fmla="val 25000"/>
              </a:avLst>
            </a:prstGeom>
            <a:solidFill>
              <a:srgbClr val="B9CBC6"/>
            </a:solidFill>
            <a:ln w="9525">
              <a:noFill/>
              <a:miter lim="800000"/>
              <a:headEnd/>
              <a:tailEnd/>
            </a:ln>
          </p:spPr>
          <p:txBody>
            <a:bodyPr wrap="none" lIns="121907" tIns="60952" rIns="121907" bIns="60952" anchor="ctr"/>
            <a:lstStyle/>
            <a:p>
              <a:pPr defTabSz="609585"/>
              <a:endParaRPr lang="en-US" sz="2400">
                <a:solidFill>
                  <a:prstClr val="black"/>
                </a:solidFill>
                <a:latin typeface="Calibri"/>
              </a:endParaRPr>
            </a:p>
          </p:txBody>
        </p:sp>
      </p:grpSp>
      <p:grpSp>
        <p:nvGrpSpPr>
          <p:cNvPr id="12" name="Group 11" descr="Down arrow ">
            <a:extLst>
              <a:ext uri="{FF2B5EF4-FFF2-40B4-BE49-F238E27FC236}">
                <a16:creationId xmlns:a16="http://schemas.microsoft.com/office/drawing/2014/main" id="{C786BC81-4641-446D-98A0-DE7B091D2016}"/>
              </a:ext>
            </a:extLst>
          </p:cNvPr>
          <p:cNvGrpSpPr/>
          <p:nvPr/>
        </p:nvGrpSpPr>
        <p:grpSpPr>
          <a:xfrm>
            <a:off x="3577934" y="4541673"/>
            <a:ext cx="5233556" cy="1213082"/>
            <a:chOff x="3577934" y="4541673"/>
            <a:chExt cx="5233556" cy="1213082"/>
          </a:xfrm>
        </p:grpSpPr>
        <p:sp>
          <p:nvSpPr>
            <p:cNvPr id="15" name="AutoShape 10" descr="down arrow">
              <a:extLst>
                <a:ext uri="{FF2B5EF4-FFF2-40B4-BE49-F238E27FC236}">
                  <a16:creationId xmlns:a16="http://schemas.microsoft.com/office/drawing/2014/main" id="{814E3F9D-E5EA-4C9B-9807-220CD6E4CE41}"/>
                </a:ext>
              </a:extLst>
            </p:cNvPr>
            <p:cNvSpPr>
              <a:spLocks noChangeArrowheads="1"/>
            </p:cNvSpPr>
            <p:nvPr/>
          </p:nvSpPr>
          <p:spPr bwMode="auto">
            <a:xfrm>
              <a:off x="5808641" y="4541673"/>
              <a:ext cx="772143" cy="711200"/>
            </a:xfrm>
            <a:prstGeom prst="downArrow">
              <a:avLst>
                <a:gd name="adj1" fmla="val 50000"/>
                <a:gd name="adj2" fmla="val 25000"/>
              </a:avLst>
            </a:prstGeom>
            <a:solidFill>
              <a:srgbClr val="B9CBC6"/>
            </a:solidFill>
            <a:ln w="9525">
              <a:noFill/>
              <a:miter lim="800000"/>
              <a:headEnd/>
              <a:tailEnd/>
            </a:ln>
          </p:spPr>
          <p:txBody>
            <a:bodyPr wrap="none" lIns="121907" tIns="60952" rIns="121907" bIns="60952" anchor="ctr"/>
            <a:lstStyle/>
            <a:p>
              <a:pPr defTabSz="609585"/>
              <a:endParaRPr lang="en-US" sz="2400">
                <a:solidFill>
                  <a:prstClr val="black"/>
                </a:solidFill>
                <a:latin typeface="Calibri"/>
              </a:endParaRPr>
            </a:p>
          </p:txBody>
        </p:sp>
        <p:sp>
          <p:nvSpPr>
            <p:cNvPr id="8" name="TextBox 7">
              <a:extLst>
                <a:ext uri="{FF2B5EF4-FFF2-40B4-BE49-F238E27FC236}">
                  <a16:creationId xmlns:a16="http://schemas.microsoft.com/office/drawing/2014/main" id="{D15A526C-76E3-40FA-B89C-2868C5618BCC}"/>
                </a:ext>
              </a:extLst>
            </p:cNvPr>
            <p:cNvSpPr txBox="1"/>
            <p:nvPr/>
          </p:nvSpPr>
          <p:spPr>
            <a:xfrm>
              <a:off x="3577934" y="5354645"/>
              <a:ext cx="5233556" cy="400110"/>
            </a:xfrm>
            <a:prstGeom prst="rect">
              <a:avLst/>
            </a:prstGeom>
            <a:noFill/>
          </p:spPr>
          <p:txBody>
            <a:bodyPr wrap="square">
              <a:spAutoFit/>
            </a:bodyPr>
            <a:lstStyle/>
            <a:p>
              <a:pPr marL="0" marR="0" lvl="0" indent="0" algn="ctr" defTabSz="609585" rtl="0" eaLnBrk="1" fontAlgn="auto" latinLnBrk="0" hangingPunct="1">
                <a:lnSpc>
                  <a:spcPct val="100000"/>
                </a:lnSpc>
                <a:spcBef>
                  <a:spcPct val="0"/>
                </a:spcBef>
                <a:spcAft>
                  <a:spcPts val="600"/>
                </a:spcAft>
                <a:buClr>
                  <a:srgbClr val="F1AB1F"/>
                </a:buClr>
                <a:buSzTx/>
                <a:buFontTx/>
                <a:buNone/>
                <a:tabLst/>
                <a:defRPr/>
              </a:pPr>
              <a:r>
                <a:rPr kumimoji="0" lang="en-CA" sz="2000" b="0" i="0" u="none" strike="noStrike" kern="1200" cap="none" spc="0" normalizeH="0" baseline="0" noProof="0">
                  <a:ln>
                    <a:noFill/>
                  </a:ln>
                  <a:solidFill>
                    <a:srgbClr val="686868"/>
                  </a:solidFill>
                  <a:effectLst/>
                  <a:uLnTx/>
                  <a:uFillTx/>
                  <a:latin typeface="Arial" panose="020B0604020202020204"/>
                  <a:ea typeface="+mn-ea"/>
                  <a:cs typeface="Arial"/>
                </a:rPr>
                <a:t>Gains distributed as </a:t>
              </a:r>
              <a:r>
                <a:rPr kumimoji="0" lang="en-CA" sz="2000" b="1" i="0" u="none" strike="noStrike" kern="1200" cap="none" spc="0" normalizeH="0" baseline="0" noProof="0">
                  <a:ln>
                    <a:noFill/>
                  </a:ln>
                  <a:solidFill>
                    <a:srgbClr val="686868"/>
                  </a:solidFill>
                  <a:effectLst/>
                  <a:uLnTx/>
                  <a:uFillTx/>
                  <a:latin typeface="Arial" panose="020B0604020202020204"/>
                  <a:ea typeface="+mn-ea"/>
                  <a:cs typeface="Arial"/>
                </a:rPr>
                <a:t>policyholder</a:t>
              </a:r>
              <a:r>
                <a:rPr kumimoji="0" lang="en-CA" sz="2000" b="0" i="0" u="none" strike="noStrike" kern="1200" cap="none" spc="0" normalizeH="0" baseline="0" noProof="0">
                  <a:ln>
                    <a:noFill/>
                  </a:ln>
                  <a:solidFill>
                    <a:srgbClr val="686868"/>
                  </a:solidFill>
                  <a:effectLst/>
                  <a:uLnTx/>
                  <a:uFillTx/>
                  <a:latin typeface="Arial" panose="020B0604020202020204"/>
                  <a:ea typeface="+mn-ea"/>
                  <a:cs typeface="Arial"/>
                </a:rPr>
                <a:t> dividends</a:t>
              </a:r>
            </a:p>
          </p:txBody>
        </p:sp>
      </p:grpSp>
    </p:spTree>
    <p:extLst>
      <p:ext uri="{BB962C8B-B14F-4D97-AF65-F5344CB8AC3E}">
        <p14:creationId xmlns:p14="http://schemas.microsoft.com/office/powerpoint/2010/main" val="148482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CAF9893A-F7E9-4FF6-B96A-9683AE945011}"/>
              </a:ext>
            </a:extLst>
          </p:cNvPr>
          <p:cNvSpPr txBox="1">
            <a:spLocks noGrp="1"/>
          </p:cNvSpPr>
          <p:nvPr>
            <p:ph type="title" idx="4294967295"/>
          </p:nvPr>
        </p:nvSpPr>
        <p:spPr>
          <a:xfrm>
            <a:off x="990600" y="517525"/>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3200" b="1" i="0" u="none" strike="noStrike" kern="1200" cap="none" spc="100" normalizeH="0" baseline="0" noProof="0" dirty="0">
                <a:ln>
                  <a:noFill/>
                </a:ln>
                <a:solidFill>
                  <a:srgbClr val="002060"/>
                </a:solidFill>
                <a:effectLst/>
                <a:uLnTx/>
                <a:uFillTx/>
                <a:latin typeface="Arial (body)"/>
                <a:ea typeface="+mj-ea"/>
                <a:cs typeface="Arial" panose="020B0604020202020204" pitchFamily="34" charset="0"/>
              </a:rPr>
              <a:t>Dominated by investment gains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1" i="0" u="none" strike="noStrike" kern="1200" cap="none" spc="0" normalizeH="0" baseline="0" noProof="0" dirty="0">
                <a:ln>
                  <a:noFill/>
                </a:ln>
                <a:solidFill>
                  <a:srgbClr val="686868"/>
                </a:solidFill>
                <a:effectLst/>
                <a:uLnTx/>
                <a:uFillTx/>
                <a:latin typeface="Arial (body)"/>
                <a:ea typeface="+mj-ea"/>
                <a:cs typeface="Arial" panose="020B0604020202020204" pitchFamily="34" charset="0"/>
              </a:rPr>
              <a:t>Dividends by source and policy year*</a:t>
            </a:r>
          </a:p>
        </p:txBody>
      </p:sp>
      <p:sp>
        <p:nvSpPr>
          <p:cNvPr id="7" name="Text Placeholder 1">
            <a:extLst>
              <a:ext uri="{FF2B5EF4-FFF2-40B4-BE49-F238E27FC236}">
                <a16:creationId xmlns:a16="http://schemas.microsoft.com/office/drawing/2014/main" id="{7382EDBA-BFE3-45A2-8E1F-2F8211BA493F}"/>
              </a:ext>
            </a:extLst>
          </p:cNvPr>
          <p:cNvSpPr txBox="1">
            <a:spLocks/>
          </p:cNvSpPr>
          <p:nvPr/>
        </p:nvSpPr>
        <p:spPr>
          <a:xfrm>
            <a:off x="6058391" y="1793473"/>
            <a:ext cx="5561161" cy="579967"/>
          </a:xfrm>
          <a:prstGeom prst="rect">
            <a:avLst/>
          </a:prstGeom>
        </p:spPr>
        <p:txBody>
          <a:bodyPr lIns="0" tIns="0" rIns="0" b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ts val="4587"/>
              </a:lnSpc>
              <a:spcBef>
                <a:spcPts val="0"/>
              </a:spcBef>
              <a:spcAft>
                <a:spcPts val="1600"/>
              </a:spcAft>
              <a:buClrTx/>
              <a:buSzTx/>
              <a:buFontTx/>
              <a:buNone/>
              <a:tabLst>
                <a:tab pos="5507429" algn="l"/>
              </a:tabLst>
              <a:defRPr/>
            </a:pPr>
            <a:r>
              <a:rPr kumimoji="0" lang="en-CA" sz="1600" b="0" i="0" u="none" strike="noStrike" kern="1200" cap="none" spc="0" normalizeH="0" baseline="0" noProof="0" err="1">
                <a:ln>
                  <a:noFill/>
                </a:ln>
                <a:solidFill>
                  <a:srgbClr val="686868"/>
                </a:solidFill>
                <a:effectLst/>
                <a:uLnTx/>
                <a:uFillTx/>
                <a:latin typeface="Arial (body)"/>
                <a:ea typeface="+mn-ea"/>
                <a:cs typeface="Arial" panose="020B0604020202020204" pitchFamily="34" charset="0"/>
              </a:rPr>
              <a:t>DIVt</a:t>
            </a:r>
            <a:r>
              <a:rPr kumimoji="0" lang="en-CA" sz="1600" b="0" i="0" u="none" strike="noStrike" kern="1200" cap="none" spc="0" normalizeH="0" baseline="0" noProof="0">
                <a:ln>
                  <a:noFill/>
                </a:ln>
                <a:solidFill>
                  <a:srgbClr val="686868"/>
                </a:solidFill>
                <a:effectLst/>
                <a:uLnTx/>
                <a:uFillTx/>
                <a:latin typeface="Arial (body)"/>
                <a:ea typeface="+mn-ea"/>
                <a:cs typeface="Arial" panose="020B0604020202020204" pitchFamily="34" charset="0"/>
              </a:rPr>
              <a:t> = Investment </a:t>
            </a:r>
            <a:r>
              <a:rPr kumimoji="0" lang="en-CA" sz="1600" b="0" i="0" u="none" strike="noStrike" kern="1200" cap="none" spc="0" normalizeH="0" baseline="0" noProof="0" err="1">
                <a:ln>
                  <a:noFill/>
                </a:ln>
                <a:solidFill>
                  <a:srgbClr val="686868"/>
                </a:solidFill>
                <a:effectLst/>
                <a:uLnTx/>
                <a:uFillTx/>
                <a:latin typeface="Arial (body)"/>
                <a:ea typeface="+mn-ea"/>
                <a:cs typeface="Arial" panose="020B0604020202020204" pitchFamily="34" charset="0"/>
              </a:rPr>
              <a:t>Divt</a:t>
            </a:r>
            <a:r>
              <a:rPr kumimoji="0" lang="en-CA" sz="1600" b="0" i="0" u="none" strike="noStrike" kern="1200" cap="none" spc="0" normalizeH="0" baseline="0" noProof="0">
                <a:ln>
                  <a:noFill/>
                </a:ln>
                <a:solidFill>
                  <a:srgbClr val="686868"/>
                </a:solidFill>
                <a:effectLst/>
                <a:uLnTx/>
                <a:uFillTx/>
                <a:latin typeface="Arial (body)"/>
                <a:ea typeface="+mn-ea"/>
                <a:cs typeface="Arial" panose="020B0604020202020204" pitchFamily="34" charset="0"/>
              </a:rPr>
              <a:t> + Mortality </a:t>
            </a:r>
            <a:r>
              <a:rPr kumimoji="0" lang="en-CA" sz="1600" b="0" i="0" u="none" strike="noStrike" kern="1200" cap="none" spc="0" normalizeH="0" baseline="0" noProof="0" err="1">
                <a:ln>
                  <a:noFill/>
                </a:ln>
                <a:solidFill>
                  <a:srgbClr val="686868"/>
                </a:solidFill>
                <a:effectLst/>
                <a:uLnTx/>
                <a:uFillTx/>
                <a:latin typeface="Arial (body)"/>
                <a:ea typeface="+mn-ea"/>
                <a:cs typeface="Arial" panose="020B0604020202020204" pitchFamily="34" charset="0"/>
              </a:rPr>
              <a:t>Divt</a:t>
            </a:r>
            <a:r>
              <a:rPr kumimoji="0" lang="en-CA" sz="1600" b="0" i="0" u="none" strike="noStrike" kern="1200" cap="none" spc="0" normalizeH="0" baseline="0" noProof="0">
                <a:ln>
                  <a:noFill/>
                </a:ln>
                <a:solidFill>
                  <a:srgbClr val="686868"/>
                </a:solidFill>
                <a:effectLst/>
                <a:uLnTx/>
                <a:uFillTx/>
                <a:latin typeface="Arial (body)"/>
                <a:ea typeface="+mn-ea"/>
                <a:cs typeface="Arial" panose="020B0604020202020204" pitchFamily="34" charset="0"/>
              </a:rPr>
              <a:t> + Expense </a:t>
            </a:r>
            <a:r>
              <a:rPr kumimoji="0" lang="en-CA" sz="1600" b="0" i="0" u="none" strike="noStrike" kern="1200" cap="none" spc="0" normalizeH="0" baseline="0" noProof="0" err="1">
                <a:ln>
                  <a:noFill/>
                </a:ln>
                <a:solidFill>
                  <a:srgbClr val="686868"/>
                </a:solidFill>
                <a:effectLst/>
                <a:uLnTx/>
                <a:uFillTx/>
                <a:latin typeface="Arial (body)"/>
                <a:ea typeface="+mn-ea"/>
                <a:cs typeface="Arial" panose="020B0604020202020204" pitchFamily="34" charset="0"/>
              </a:rPr>
              <a:t>Divt</a:t>
            </a:r>
            <a:endParaRPr kumimoji="0" lang="en-CA" sz="1600" b="0" i="0" u="none" strike="noStrike" kern="1200" cap="none" spc="0" normalizeH="0" baseline="0" noProof="0">
              <a:ln>
                <a:noFill/>
              </a:ln>
              <a:solidFill>
                <a:srgbClr val="686868"/>
              </a:solidFill>
              <a:effectLst/>
              <a:uLnTx/>
              <a:uFillTx/>
              <a:latin typeface="Arial (body)"/>
              <a:ea typeface="+mn-ea"/>
              <a:cs typeface="Arial" panose="020B0604020202020204" pitchFamily="34" charset="0"/>
            </a:endParaRPr>
          </a:p>
        </p:txBody>
      </p:sp>
      <p:grpSp>
        <p:nvGrpSpPr>
          <p:cNvPr id="32" name="Group 31" descr="Image showing an example of the dividends credited over the life of the policy.  &#10;">
            <a:extLst>
              <a:ext uri="{FF2B5EF4-FFF2-40B4-BE49-F238E27FC236}">
                <a16:creationId xmlns:a16="http://schemas.microsoft.com/office/drawing/2014/main" id="{AF316D4C-4EFF-489F-B6AA-DA645027B87A}"/>
              </a:ext>
            </a:extLst>
          </p:cNvPr>
          <p:cNvGrpSpPr/>
          <p:nvPr/>
        </p:nvGrpSpPr>
        <p:grpSpPr>
          <a:xfrm>
            <a:off x="2379154" y="2650236"/>
            <a:ext cx="8065009" cy="2908483"/>
            <a:chOff x="1118795" y="2577917"/>
            <a:chExt cx="10204012" cy="2908483"/>
          </a:xfrm>
        </p:grpSpPr>
        <p:grpSp>
          <p:nvGrpSpPr>
            <p:cNvPr id="33" name="Group 32">
              <a:extLst>
                <a:ext uri="{FF2B5EF4-FFF2-40B4-BE49-F238E27FC236}">
                  <a16:creationId xmlns:a16="http://schemas.microsoft.com/office/drawing/2014/main" id="{68548B6B-10EC-4DB0-956E-06DCB9FD7628}"/>
                </a:ext>
              </a:extLst>
            </p:cNvPr>
            <p:cNvGrpSpPr/>
            <p:nvPr/>
          </p:nvGrpSpPr>
          <p:grpSpPr>
            <a:xfrm>
              <a:off x="1118795" y="2577917"/>
              <a:ext cx="10204012" cy="2908483"/>
              <a:chOff x="1118795" y="2577917"/>
              <a:chExt cx="10204012" cy="2908483"/>
            </a:xfrm>
          </p:grpSpPr>
          <p:grpSp>
            <p:nvGrpSpPr>
              <p:cNvPr id="35" name="Group 34">
                <a:extLst>
                  <a:ext uri="{FF2B5EF4-FFF2-40B4-BE49-F238E27FC236}">
                    <a16:creationId xmlns:a16="http://schemas.microsoft.com/office/drawing/2014/main" id="{EDDC4CFF-4455-4B57-A25A-DD4E3710E45A}"/>
                  </a:ext>
                </a:extLst>
              </p:cNvPr>
              <p:cNvGrpSpPr/>
              <p:nvPr/>
            </p:nvGrpSpPr>
            <p:grpSpPr>
              <a:xfrm>
                <a:off x="1118795" y="2577917"/>
                <a:ext cx="10204012" cy="2908483"/>
                <a:chOff x="1118795" y="2577917"/>
                <a:chExt cx="10204012" cy="2908483"/>
              </a:xfrm>
            </p:grpSpPr>
            <p:sp>
              <p:nvSpPr>
                <p:cNvPr id="37" name="Freeform: Shape 36">
                  <a:extLst>
                    <a:ext uri="{FF2B5EF4-FFF2-40B4-BE49-F238E27FC236}">
                      <a16:creationId xmlns:a16="http://schemas.microsoft.com/office/drawing/2014/main" id="{FDB4ABB8-01E6-459A-A89F-AF37095C9C13}"/>
                    </a:ext>
                  </a:extLst>
                </p:cNvPr>
                <p:cNvSpPr/>
                <p:nvPr/>
              </p:nvSpPr>
              <p:spPr>
                <a:xfrm>
                  <a:off x="1151068" y="2818504"/>
                  <a:ext cx="10155219" cy="2657138"/>
                </a:xfrm>
                <a:custGeom>
                  <a:avLst/>
                  <a:gdLst>
                    <a:gd name="connsiteX0" fmla="*/ 0 w 10155219"/>
                    <a:gd name="connsiteY0" fmla="*/ 2635623 h 2657138"/>
                    <a:gd name="connsiteX1" fmla="*/ 2065468 w 10155219"/>
                    <a:gd name="connsiteY1" fmla="*/ 2076225 h 2657138"/>
                    <a:gd name="connsiteX2" fmla="*/ 4830184 w 10155219"/>
                    <a:gd name="connsiteY2" fmla="*/ 1086522 h 2657138"/>
                    <a:gd name="connsiteX3" fmla="*/ 6293224 w 10155219"/>
                    <a:gd name="connsiteY3" fmla="*/ 699247 h 2657138"/>
                    <a:gd name="connsiteX4" fmla="*/ 7272170 w 10155219"/>
                    <a:gd name="connsiteY4" fmla="*/ 344244 h 2657138"/>
                    <a:gd name="connsiteX5" fmla="*/ 8390965 w 10155219"/>
                    <a:gd name="connsiteY5" fmla="*/ 0 h 2657138"/>
                    <a:gd name="connsiteX6" fmla="*/ 9273092 w 10155219"/>
                    <a:gd name="connsiteY6" fmla="*/ 32272 h 2657138"/>
                    <a:gd name="connsiteX7" fmla="*/ 9735671 w 10155219"/>
                    <a:gd name="connsiteY7" fmla="*/ 53788 h 2657138"/>
                    <a:gd name="connsiteX8" fmla="*/ 10144461 w 10155219"/>
                    <a:gd name="connsiteY8" fmla="*/ 193637 h 2657138"/>
                    <a:gd name="connsiteX9" fmla="*/ 10155219 w 10155219"/>
                    <a:gd name="connsiteY9" fmla="*/ 2657138 h 2657138"/>
                    <a:gd name="connsiteX10" fmla="*/ 9983097 w 10155219"/>
                    <a:gd name="connsiteY10" fmla="*/ 2506531 h 2657138"/>
                    <a:gd name="connsiteX11" fmla="*/ 9542033 w 10155219"/>
                    <a:gd name="connsiteY11" fmla="*/ 2323651 h 2657138"/>
                    <a:gd name="connsiteX12" fmla="*/ 8401723 w 10155219"/>
                    <a:gd name="connsiteY12" fmla="*/ 2119256 h 2657138"/>
                    <a:gd name="connsiteX13" fmla="*/ 7562626 w 10155219"/>
                    <a:gd name="connsiteY13" fmla="*/ 2216075 h 2657138"/>
                    <a:gd name="connsiteX14" fmla="*/ 6519134 w 10155219"/>
                    <a:gd name="connsiteY14" fmla="*/ 2323651 h 2657138"/>
                    <a:gd name="connsiteX15" fmla="*/ 6282466 w 10155219"/>
                    <a:gd name="connsiteY15" fmla="*/ 2345167 h 2657138"/>
                    <a:gd name="connsiteX16" fmla="*/ 5421854 w 10155219"/>
                    <a:gd name="connsiteY16" fmla="*/ 2355924 h 2657138"/>
                    <a:gd name="connsiteX17" fmla="*/ 4335332 w 10155219"/>
                    <a:gd name="connsiteY17" fmla="*/ 2409712 h 2657138"/>
                    <a:gd name="connsiteX18" fmla="*/ 3367144 w 10155219"/>
                    <a:gd name="connsiteY18" fmla="*/ 2506531 h 2657138"/>
                    <a:gd name="connsiteX19" fmla="*/ 2485017 w 10155219"/>
                    <a:gd name="connsiteY19" fmla="*/ 2614108 h 2657138"/>
                    <a:gd name="connsiteX20" fmla="*/ 1731981 w 10155219"/>
                    <a:gd name="connsiteY20" fmla="*/ 2624865 h 2657138"/>
                    <a:gd name="connsiteX21" fmla="*/ 1430767 w 10155219"/>
                    <a:gd name="connsiteY21" fmla="*/ 2635623 h 2657138"/>
                    <a:gd name="connsiteX22" fmla="*/ 1226372 w 10155219"/>
                    <a:gd name="connsiteY22" fmla="*/ 2635623 h 2657138"/>
                    <a:gd name="connsiteX23" fmla="*/ 978946 w 10155219"/>
                    <a:gd name="connsiteY23" fmla="*/ 2635623 h 2657138"/>
                    <a:gd name="connsiteX24" fmla="*/ 613186 w 10155219"/>
                    <a:gd name="connsiteY24" fmla="*/ 2646381 h 2657138"/>
                    <a:gd name="connsiteX25" fmla="*/ 0 w 10155219"/>
                    <a:gd name="connsiteY25" fmla="*/ 2635623 h 265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0155219" h="2657138">
                      <a:moveTo>
                        <a:pt x="0" y="2635623"/>
                      </a:moveTo>
                      <a:lnTo>
                        <a:pt x="2065468" y="2076225"/>
                      </a:lnTo>
                      <a:lnTo>
                        <a:pt x="4830184" y="1086522"/>
                      </a:lnTo>
                      <a:lnTo>
                        <a:pt x="6293224" y="699247"/>
                      </a:lnTo>
                      <a:lnTo>
                        <a:pt x="7272170" y="344244"/>
                      </a:lnTo>
                      <a:lnTo>
                        <a:pt x="8390965" y="0"/>
                      </a:lnTo>
                      <a:lnTo>
                        <a:pt x="9273092" y="32272"/>
                      </a:lnTo>
                      <a:lnTo>
                        <a:pt x="9735671" y="53788"/>
                      </a:lnTo>
                      <a:lnTo>
                        <a:pt x="10144461" y="193637"/>
                      </a:lnTo>
                      <a:lnTo>
                        <a:pt x="10155219" y="2657138"/>
                      </a:lnTo>
                      <a:lnTo>
                        <a:pt x="9983097" y="2506531"/>
                      </a:lnTo>
                      <a:lnTo>
                        <a:pt x="9542033" y="2323651"/>
                      </a:lnTo>
                      <a:lnTo>
                        <a:pt x="8401723" y="2119256"/>
                      </a:lnTo>
                      <a:lnTo>
                        <a:pt x="7562626" y="2216075"/>
                      </a:lnTo>
                      <a:lnTo>
                        <a:pt x="6519134" y="2323651"/>
                      </a:lnTo>
                      <a:lnTo>
                        <a:pt x="6282466" y="2345167"/>
                      </a:lnTo>
                      <a:lnTo>
                        <a:pt x="5421854" y="2355924"/>
                      </a:lnTo>
                      <a:lnTo>
                        <a:pt x="4335332" y="2409712"/>
                      </a:lnTo>
                      <a:lnTo>
                        <a:pt x="3367144" y="2506531"/>
                      </a:lnTo>
                      <a:lnTo>
                        <a:pt x="2485017" y="2614108"/>
                      </a:lnTo>
                      <a:lnTo>
                        <a:pt x="1731981" y="2624865"/>
                      </a:lnTo>
                      <a:lnTo>
                        <a:pt x="1430767" y="2635623"/>
                      </a:lnTo>
                      <a:lnTo>
                        <a:pt x="1226372" y="2635623"/>
                      </a:lnTo>
                      <a:lnTo>
                        <a:pt x="978946" y="2635623"/>
                      </a:lnTo>
                      <a:lnTo>
                        <a:pt x="613186" y="2646381"/>
                      </a:lnTo>
                      <a:lnTo>
                        <a:pt x="0" y="2635623"/>
                      </a:lnTo>
                      <a:close/>
                    </a:path>
                  </a:pathLst>
                </a:cu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38" name="Straight Connector 37">
                  <a:extLst>
                    <a:ext uri="{FF2B5EF4-FFF2-40B4-BE49-F238E27FC236}">
                      <a16:creationId xmlns:a16="http://schemas.microsoft.com/office/drawing/2014/main" id="{58826F5A-5009-4DA3-8F17-25A4E34C49E2}"/>
                    </a:ext>
                  </a:extLst>
                </p:cNvPr>
                <p:cNvCxnSpPr>
                  <a:cxnSpLocks/>
                </p:cNvCxnSpPr>
                <p:nvPr/>
              </p:nvCxnSpPr>
              <p:spPr>
                <a:xfrm>
                  <a:off x="1118795" y="2577917"/>
                  <a:ext cx="0" cy="2908483"/>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17E0BE98-5D96-4B35-B17D-B5A1E420CE49}"/>
                    </a:ext>
                  </a:extLst>
                </p:cNvPr>
                <p:cNvCxnSpPr>
                  <a:cxnSpLocks/>
                  <a:stCxn id="34" idx="9"/>
                </p:cNvCxnSpPr>
                <p:nvPr/>
              </p:nvCxnSpPr>
              <p:spPr>
                <a:xfrm flipH="1">
                  <a:off x="1118796" y="5486400"/>
                  <a:ext cx="10204011"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6" name="Freeform: Shape 35">
                <a:extLst>
                  <a:ext uri="{FF2B5EF4-FFF2-40B4-BE49-F238E27FC236}">
                    <a16:creationId xmlns:a16="http://schemas.microsoft.com/office/drawing/2014/main" id="{D9B18D36-09EB-4EBE-8384-EF3544465FA3}"/>
                  </a:ext>
                </a:extLst>
              </p:cNvPr>
              <p:cNvSpPr/>
              <p:nvPr/>
            </p:nvSpPr>
            <p:spPr>
              <a:xfrm>
                <a:off x="1118795" y="2778382"/>
                <a:ext cx="10187492" cy="2664987"/>
              </a:xfrm>
              <a:custGeom>
                <a:avLst/>
                <a:gdLst>
                  <a:gd name="connsiteX0" fmla="*/ 0 w 10187492"/>
                  <a:gd name="connsiteY0" fmla="*/ 2664987 h 2664987"/>
                  <a:gd name="connsiteX1" fmla="*/ 430306 w 10187492"/>
                  <a:gd name="connsiteY1" fmla="*/ 2568169 h 2664987"/>
                  <a:gd name="connsiteX2" fmla="*/ 1140311 w 10187492"/>
                  <a:gd name="connsiteY2" fmla="*/ 2363773 h 2664987"/>
                  <a:gd name="connsiteX3" fmla="*/ 1861073 w 10187492"/>
                  <a:gd name="connsiteY3" fmla="*/ 2180893 h 2664987"/>
                  <a:gd name="connsiteX4" fmla="*/ 2334410 w 10187492"/>
                  <a:gd name="connsiteY4" fmla="*/ 2041044 h 2664987"/>
                  <a:gd name="connsiteX5" fmla="*/ 3528509 w 10187492"/>
                  <a:gd name="connsiteY5" fmla="*/ 1589223 h 2664987"/>
                  <a:gd name="connsiteX6" fmla="*/ 4507454 w 10187492"/>
                  <a:gd name="connsiteY6" fmla="*/ 1223463 h 2664987"/>
                  <a:gd name="connsiteX7" fmla="*/ 5658523 w 10187492"/>
                  <a:gd name="connsiteY7" fmla="*/ 879218 h 2664987"/>
                  <a:gd name="connsiteX8" fmla="*/ 6347012 w 10187492"/>
                  <a:gd name="connsiteY8" fmla="*/ 728611 h 2664987"/>
                  <a:gd name="connsiteX9" fmla="*/ 7713233 w 10187492"/>
                  <a:gd name="connsiteY9" fmla="*/ 255274 h 2664987"/>
                  <a:gd name="connsiteX10" fmla="*/ 8455511 w 10187492"/>
                  <a:gd name="connsiteY10" fmla="*/ 7849 h 2664987"/>
                  <a:gd name="connsiteX11" fmla="*/ 9628094 w 10187492"/>
                  <a:gd name="connsiteY11" fmla="*/ 61637 h 2664987"/>
                  <a:gd name="connsiteX12" fmla="*/ 9778701 w 10187492"/>
                  <a:gd name="connsiteY12" fmla="*/ 61637 h 2664987"/>
                  <a:gd name="connsiteX13" fmla="*/ 10187492 w 10187492"/>
                  <a:gd name="connsiteY13" fmla="*/ 223002 h 2664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187492" h="2664987">
                    <a:moveTo>
                      <a:pt x="0" y="2664987"/>
                    </a:moveTo>
                    <a:cubicBezTo>
                      <a:pt x="120127" y="2641679"/>
                      <a:pt x="240254" y="2618371"/>
                      <a:pt x="430306" y="2568169"/>
                    </a:cubicBezTo>
                    <a:cubicBezTo>
                      <a:pt x="620358" y="2517967"/>
                      <a:pt x="901850" y="2428319"/>
                      <a:pt x="1140311" y="2363773"/>
                    </a:cubicBezTo>
                    <a:cubicBezTo>
                      <a:pt x="1378772" y="2299227"/>
                      <a:pt x="1662057" y="2234681"/>
                      <a:pt x="1861073" y="2180893"/>
                    </a:cubicBezTo>
                    <a:cubicBezTo>
                      <a:pt x="2060090" y="2127105"/>
                      <a:pt x="2056504" y="2139656"/>
                      <a:pt x="2334410" y="2041044"/>
                    </a:cubicBezTo>
                    <a:cubicBezTo>
                      <a:pt x="2612316" y="1942432"/>
                      <a:pt x="3528509" y="1589223"/>
                      <a:pt x="3528509" y="1589223"/>
                    </a:cubicBezTo>
                    <a:cubicBezTo>
                      <a:pt x="3890683" y="1452959"/>
                      <a:pt x="4152452" y="1341797"/>
                      <a:pt x="4507454" y="1223463"/>
                    </a:cubicBezTo>
                    <a:cubicBezTo>
                      <a:pt x="4862456" y="1105129"/>
                      <a:pt x="5351930" y="961693"/>
                      <a:pt x="5658523" y="879218"/>
                    </a:cubicBezTo>
                    <a:cubicBezTo>
                      <a:pt x="5965116" y="796743"/>
                      <a:pt x="6004560" y="832602"/>
                      <a:pt x="6347012" y="728611"/>
                    </a:cubicBezTo>
                    <a:cubicBezTo>
                      <a:pt x="6689464" y="624620"/>
                      <a:pt x="7361817" y="375401"/>
                      <a:pt x="7713233" y="255274"/>
                    </a:cubicBezTo>
                    <a:cubicBezTo>
                      <a:pt x="8064649" y="135147"/>
                      <a:pt x="8136367" y="40122"/>
                      <a:pt x="8455511" y="7849"/>
                    </a:cubicBezTo>
                    <a:cubicBezTo>
                      <a:pt x="8774655" y="-24424"/>
                      <a:pt x="9407562" y="52672"/>
                      <a:pt x="9628094" y="61637"/>
                    </a:cubicBezTo>
                    <a:cubicBezTo>
                      <a:pt x="9848626" y="70602"/>
                      <a:pt x="9685468" y="34743"/>
                      <a:pt x="9778701" y="61637"/>
                    </a:cubicBezTo>
                    <a:cubicBezTo>
                      <a:pt x="9871934" y="88531"/>
                      <a:pt x="10029713" y="155766"/>
                      <a:pt x="10187492" y="223002"/>
                    </a:cubicBezTo>
                  </a:path>
                </a:pathLst>
              </a:cu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34" name="Freeform: Shape 33">
              <a:extLst>
                <a:ext uri="{FF2B5EF4-FFF2-40B4-BE49-F238E27FC236}">
                  <a16:creationId xmlns:a16="http://schemas.microsoft.com/office/drawing/2014/main" id="{AD725E7A-3A91-43D4-BB9D-310FF4F7338A}"/>
                </a:ext>
              </a:extLst>
            </p:cNvPr>
            <p:cNvSpPr/>
            <p:nvPr/>
          </p:nvSpPr>
          <p:spPr>
            <a:xfrm>
              <a:off x="1233928" y="4937831"/>
              <a:ext cx="10088879" cy="548569"/>
            </a:xfrm>
            <a:custGeom>
              <a:avLst/>
              <a:gdLst>
                <a:gd name="connsiteX0" fmla="*/ 0 w 10187491"/>
                <a:gd name="connsiteY0" fmla="*/ 516367 h 537882"/>
                <a:gd name="connsiteX1" fmla="*/ 1947134 w 10187491"/>
                <a:gd name="connsiteY1" fmla="*/ 494851 h 537882"/>
                <a:gd name="connsiteX2" fmla="*/ 3560781 w 10187491"/>
                <a:gd name="connsiteY2" fmla="*/ 355002 h 537882"/>
                <a:gd name="connsiteX3" fmla="*/ 4883971 w 10187491"/>
                <a:gd name="connsiteY3" fmla="*/ 258183 h 537882"/>
                <a:gd name="connsiteX4" fmla="*/ 6422315 w 10187491"/>
                <a:gd name="connsiteY4" fmla="*/ 215153 h 537882"/>
                <a:gd name="connsiteX5" fmla="*/ 8412480 w 10187491"/>
                <a:gd name="connsiteY5" fmla="*/ 0 h 537882"/>
                <a:gd name="connsiteX6" fmla="*/ 9133242 w 10187491"/>
                <a:gd name="connsiteY6" fmla="*/ 107576 h 537882"/>
                <a:gd name="connsiteX7" fmla="*/ 9821731 w 10187491"/>
                <a:gd name="connsiteY7" fmla="*/ 290456 h 537882"/>
                <a:gd name="connsiteX8" fmla="*/ 10026127 w 10187491"/>
                <a:gd name="connsiteY8" fmla="*/ 365760 h 537882"/>
                <a:gd name="connsiteX9" fmla="*/ 10187491 w 10187491"/>
                <a:gd name="connsiteY9" fmla="*/ 537882 h 537882"/>
                <a:gd name="connsiteX10" fmla="*/ 0 w 10187491"/>
                <a:gd name="connsiteY10" fmla="*/ 516367 h 537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187491" h="537882">
                  <a:moveTo>
                    <a:pt x="0" y="516367"/>
                  </a:moveTo>
                  <a:lnTo>
                    <a:pt x="1947134" y="494851"/>
                  </a:lnTo>
                  <a:lnTo>
                    <a:pt x="3560781" y="355002"/>
                  </a:lnTo>
                  <a:lnTo>
                    <a:pt x="4883971" y="258183"/>
                  </a:lnTo>
                  <a:lnTo>
                    <a:pt x="6422315" y="215153"/>
                  </a:lnTo>
                  <a:lnTo>
                    <a:pt x="8412480" y="0"/>
                  </a:lnTo>
                  <a:lnTo>
                    <a:pt x="9133242" y="107576"/>
                  </a:lnTo>
                  <a:lnTo>
                    <a:pt x="9821731" y="290456"/>
                  </a:lnTo>
                  <a:lnTo>
                    <a:pt x="10026127" y="365760"/>
                  </a:lnTo>
                  <a:lnTo>
                    <a:pt x="10187491" y="537882"/>
                  </a:lnTo>
                  <a:lnTo>
                    <a:pt x="0" y="516367"/>
                  </a:lnTo>
                  <a:close/>
                </a:path>
              </a:pathLst>
            </a:custGeom>
            <a:solidFill>
              <a:srgbClr val="516E66"/>
            </a:solidFill>
            <a:ln w="19050">
              <a:solidFill>
                <a:srgbClr val="516E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40" name="TextBox 39">
            <a:extLst>
              <a:ext uri="{FF2B5EF4-FFF2-40B4-BE49-F238E27FC236}">
                <a16:creationId xmlns:a16="http://schemas.microsoft.com/office/drawing/2014/main" id="{AD1BD910-7374-4933-8607-DC35DF0A173F}"/>
              </a:ext>
            </a:extLst>
          </p:cNvPr>
          <p:cNvSpPr txBox="1"/>
          <p:nvPr/>
        </p:nvSpPr>
        <p:spPr>
          <a:xfrm>
            <a:off x="1009215" y="3742486"/>
            <a:ext cx="1764253" cy="646331"/>
          </a:xfrm>
          <a:prstGeom prst="rect">
            <a:avLst/>
          </a:prstGeom>
          <a:noFill/>
        </p:spPr>
        <p:txBody>
          <a:bodyPr wrap="square" rtlCol="0">
            <a:spAutoFit/>
          </a:bodyPr>
          <a:lstStyle/>
          <a:p>
            <a:r>
              <a:rPr lang="en-US" dirty="0">
                <a:solidFill>
                  <a:srgbClr val="686868"/>
                </a:solidFill>
                <a:latin typeface="Sun Life Sans" panose="020B0504030304030303" pitchFamily="34" charset="0"/>
              </a:rPr>
              <a:t>Dividend growth ($)</a:t>
            </a:r>
            <a:endParaRPr lang="en-CA" dirty="0">
              <a:solidFill>
                <a:srgbClr val="686868"/>
              </a:solidFill>
              <a:latin typeface="Sun Life Sans" panose="020B0504030304030303" pitchFamily="34" charset="0"/>
            </a:endParaRPr>
          </a:p>
        </p:txBody>
      </p:sp>
      <p:sp>
        <p:nvSpPr>
          <p:cNvPr id="41" name="TextBox 40">
            <a:extLst>
              <a:ext uri="{FF2B5EF4-FFF2-40B4-BE49-F238E27FC236}">
                <a16:creationId xmlns:a16="http://schemas.microsoft.com/office/drawing/2014/main" id="{88481F14-A96F-4165-A67B-5B79FA7978C2}"/>
              </a:ext>
            </a:extLst>
          </p:cNvPr>
          <p:cNvSpPr txBox="1"/>
          <p:nvPr/>
        </p:nvSpPr>
        <p:spPr>
          <a:xfrm>
            <a:off x="6283017" y="5669722"/>
            <a:ext cx="1764253" cy="369332"/>
          </a:xfrm>
          <a:prstGeom prst="rect">
            <a:avLst/>
          </a:prstGeom>
          <a:noFill/>
        </p:spPr>
        <p:txBody>
          <a:bodyPr wrap="square" rtlCol="0">
            <a:spAutoFit/>
          </a:bodyPr>
          <a:lstStyle/>
          <a:p>
            <a:r>
              <a:rPr lang="en-US" dirty="0">
                <a:solidFill>
                  <a:srgbClr val="686868"/>
                </a:solidFill>
                <a:latin typeface="Sun Life Sans" panose="020B0504030304030303" pitchFamily="34" charset="0"/>
              </a:rPr>
              <a:t>Years</a:t>
            </a:r>
            <a:endParaRPr lang="en-CA" dirty="0">
              <a:solidFill>
                <a:srgbClr val="686868"/>
              </a:solidFill>
              <a:latin typeface="Sun Life Sans" panose="020B0504030304030303" pitchFamily="34" charset="0"/>
            </a:endParaRPr>
          </a:p>
        </p:txBody>
      </p:sp>
      <p:sp>
        <p:nvSpPr>
          <p:cNvPr id="42" name="TextBox 41">
            <a:extLst>
              <a:ext uri="{FF2B5EF4-FFF2-40B4-BE49-F238E27FC236}">
                <a16:creationId xmlns:a16="http://schemas.microsoft.com/office/drawing/2014/main" id="{AE292128-5ED1-48AA-8422-73D4B471C09D}"/>
              </a:ext>
            </a:extLst>
          </p:cNvPr>
          <p:cNvSpPr txBox="1"/>
          <p:nvPr/>
        </p:nvSpPr>
        <p:spPr>
          <a:xfrm>
            <a:off x="3540046" y="2584612"/>
            <a:ext cx="1764253" cy="923330"/>
          </a:xfrm>
          <a:prstGeom prst="rect">
            <a:avLst/>
          </a:prstGeom>
          <a:noFill/>
        </p:spPr>
        <p:txBody>
          <a:bodyPr wrap="square" rtlCol="0">
            <a:spAutoFit/>
          </a:bodyPr>
          <a:lstStyle/>
          <a:p>
            <a:r>
              <a:rPr lang="en-CA" dirty="0">
                <a:solidFill>
                  <a:srgbClr val="686868"/>
                </a:solidFill>
                <a:latin typeface="Sun Life Sans" panose="020B0504030304030303" pitchFamily="34" charset="0"/>
              </a:rPr>
              <a:t>Expenses</a:t>
            </a:r>
          </a:p>
          <a:p>
            <a:r>
              <a:rPr lang="en-US" dirty="0">
                <a:solidFill>
                  <a:srgbClr val="686868"/>
                </a:solidFill>
                <a:latin typeface="Sun Life Sans" panose="020B0504030304030303" pitchFamily="34" charset="0"/>
              </a:rPr>
              <a:t>Investment</a:t>
            </a:r>
          </a:p>
          <a:p>
            <a:r>
              <a:rPr lang="en-US" dirty="0">
                <a:solidFill>
                  <a:srgbClr val="686868"/>
                </a:solidFill>
                <a:latin typeface="Sun Life Sans" panose="020B0504030304030303" pitchFamily="34" charset="0"/>
              </a:rPr>
              <a:t>Mortality</a:t>
            </a:r>
          </a:p>
        </p:txBody>
      </p:sp>
      <p:cxnSp>
        <p:nvCxnSpPr>
          <p:cNvPr id="43" name="Straight Connector 42">
            <a:extLst>
              <a:ext uri="{FF2B5EF4-FFF2-40B4-BE49-F238E27FC236}">
                <a16:creationId xmlns:a16="http://schemas.microsoft.com/office/drawing/2014/main" id="{A574A8DF-07F9-49B4-A439-3ADDAF2A2658}"/>
              </a:ext>
              <a:ext uri="{C183D7F6-B498-43B3-948B-1728B52AA6E4}">
                <adec:decorative xmlns:adec="http://schemas.microsoft.com/office/drawing/2017/decorative" val="1"/>
              </a:ext>
            </a:extLst>
          </p:cNvPr>
          <p:cNvCxnSpPr/>
          <p:nvPr/>
        </p:nvCxnSpPr>
        <p:spPr>
          <a:xfrm>
            <a:off x="3007385" y="2792912"/>
            <a:ext cx="398438" cy="0"/>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9522ED6-71EA-48E5-8DCC-A179B88DDFE0}"/>
              </a:ext>
              <a:ext uri="{C183D7F6-B498-43B3-948B-1728B52AA6E4}">
                <adec:decorative xmlns:adec="http://schemas.microsoft.com/office/drawing/2017/decorative" val="1"/>
              </a:ext>
            </a:extLst>
          </p:cNvPr>
          <p:cNvCxnSpPr/>
          <p:nvPr/>
        </p:nvCxnSpPr>
        <p:spPr>
          <a:xfrm>
            <a:off x="3007385" y="3046277"/>
            <a:ext cx="398438" cy="0"/>
          </a:xfrm>
          <a:prstGeom prst="line">
            <a:avLst/>
          </a:prstGeom>
          <a:ln w="76200">
            <a:solidFill>
              <a:schemeClr val="accent4">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86F7166-F25A-404D-A329-09CA0FEE57C1}"/>
              </a:ext>
              <a:ext uri="{C183D7F6-B498-43B3-948B-1728B52AA6E4}">
                <adec:decorative xmlns:adec="http://schemas.microsoft.com/office/drawing/2017/decorative" val="1"/>
              </a:ext>
            </a:extLst>
          </p:cNvPr>
          <p:cNvCxnSpPr/>
          <p:nvPr/>
        </p:nvCxnSpPr>
        <p:spPr>
          <a:xfrm>
            <a:off x="3007385" y="3311687"/>
            <a:ext cx="398438" cy="0"/>
          </a:xfrm>
          <a:prstGeom prst="line">
            <a:avLst/>
          </a:prstGeom>
          <a:ln w="76200">
            <a:solidFill>
              <a:srgbClr val="516E6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9528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CAF9893A-F7E9-4FF6-B96A-9683AE945011}"/>
              </a:ext>
            </a:extLst>
          </p:cNvPr>
          <p:cNvSpPr txBox="1">
            <a:spLocks noGrp="1"/>
          </p:cNvSpPr>
          <p:nvPr>
            <p:ph type="title" idx="4294967295"/>
          </p:nvPr>
        </p:nvSpPr>
        <p:spPr>
          <a:xfrm>
            <a:off x="990600" y="517525"/>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3200" b="1" i="0" u="none" strike="noStrike" kern="1200" cap="none" spc="100" normalizeH="0" baseline="0" noProof="0" dirty="0">
                <a:ln>
                  <a:noFill/>
                </a:ln>
                <a:solidFill>
                  <a:srgbClr val="002060"/>
                </a:solidFill>
                <a:effectLst/>
                <a:uLnTx/>
                <a:uFillTx/>
                <a:latin typeface="Arial (body)"/>
                <a:ea typeface="+mj-ea"/>
                <a:cs typeface="Arial" panose="020B0604020202020204" pitchFamily="34" charset="0"/>
              </a:rPr>
              <a:t>Volatility vs stability?</a:t>
            </a:r>
          </a:p>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2000" b="1" i="0" u="none" strike="noStrike" kern="1200" cap="none" spc="0" normalizeH="0" baseline="0" noProof="0" dirty="0">
                <a:ln>
                  <a:noFill/>
                </a:ln>
                <a:solidFill>
                  <a:srgbClr val="686868"/>
                </a:solidFill>
                <a:effectLst/>
                <a:uLnTx/>
                <a:uFillTx/>
                <a:latin typeface="Arial (body)"/>
                <a:ea typeface="+mj-ea"/>
                <a:cs typeface="Arial" panose="020B0604020202020204" pitchFamily="34" charset="0"/>
              </a:rPr>
              <a:t>Smoothing is a primary benefit of Par insurance</a:t>
            </a:r>
          </a:p>
        </p:txBody>
      </p:sp>
      <p:graphicFrame>
        <p:nvGraphicFramePr>
          <p:cNvPr id="9" name="Chart 8" descr="Chart showing the smoothing process. ">
            <a:extLst>
              <a:ext uri="{FF2B5EF4-FFF2-40B4-BE49-F238E27FC236}">
                <a16:creationId xmlns:a16="http://schemas.microsoft.com/office/drawing/2014/main" id="{34838C9E-AC0D-4475-B83A-C8FD563A6C4A}"/>
              </a:ext>
            </a:extLst>
          </p:cNvPr>
          <p:cNvGraphicFramePr/>
          <p:nvPr>
            <p:extLst>
              <p:ext uri="{D42A27DB-BD31-4B8C-83A1-F6EECF244321}">
                <p14:modId xmlns:p14="http://schemas.microsoft.com/office/powerpoint/2010/main" val="2283295662"/>
              </p:ext>
            </p:extLst>
          </p:nvPr>
        </p:nvGraphicFramePr>
        <p:xfrm>
          <a:off x="783264" y="2463782"/>
          <a:ext cx="7535964" cy="3327659"/>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a:extLst>
              <a:ext uri="{FF2B5EF4-FFF2-40B4-BE49-F238E27FC236}">
                <a16:creationId xmlns:a16="http://schemas.microsoft.com/office/drawing/2014/main" id="{827C367D-E0C3-4363-91F2-07E1C2FE11E4}"/>
              </a:ext>
            </a:extLst>
          </p:cNvPr>
          <p:cNvSpPr txBox="1"/>
          <p:nvPr/>
        </p:nvSpPr>
        <p:spPr>
          <a:xfrm rot="16200000">
            <a:off x="-739866" y="3778916"/>
            <a:ext cx="2350903" cy="338554"/>
          </a:xfrm>
          <a:prstGeom prst="rect">
            <a:avLst/>
          </a:prstGeom>
          <a:noFill/>
        </p:spPr>
        <p:txBody>
          <a:bodyPr wrap="square" rtlCol="0" anchor="t">
            <a:spAutoFit/>
          </a:bodyPr>
          <a:lstStyle/>
          <a:p>
            <a:pPr algn="ctr">
              <a:defRPr/>
            </a:pPr>
            <a:r>
              <a:rPr lang="en-US" sz="1600">
                <a:solidFill>
                  <a:srgbClr val="686868"/>
                </a:solidFill>
                <a:latin typeface="+mj-lt"/>
              </a:rPr>
              <a:t>Annual Return (%)</a:t>
            </a:r>
            <a:endParaRPr lang="en-CA" sz="1600">
              <a:solidFill>
                <a:srgbClr val="686868"/>
              </a:solidFill>
              <a:latin typeface="+mj-lt"/>
            </a:endParaRPr>
          </a:p>
        </p:txBody>
      </p:sp>
      <p:sp>
        <p:nvSpPr>
          <p:cNvPr id="3" name="Rectangle 2">
            <a:extLst>
              <a:ext uri="{FF2B5EF4-FFF2-40B4-BE49-F238E27FC236}">
                <a16:creationId xmlns:a16="http://schemas.microsoft.com/office/drawing/2014/main" id="{9BADF5F6-E3B3-41F7-A29B-F50676A457C6}"/>
              </a:ext>
              <a:ext uri="{C183D7F6-B498-43B3-948B-1728B52AA6E4}">
                <adec:decorative xmlns:adec="http://schemas.microsoft.com/office/drawing/2017/decorative" val="1"/>
              </a:ext>
            </a:extLst>
          </p:cNvPr>
          <p:cNvSpPr/>
          <p:nvPr/>
        </p:nvSpPr>
        <p:spPr>
          <a:xfrm>
            <a:off x="8437418" y="0"/>
            <a:ext cx="3754582" cy="6858000"/>
          </a:xfrm>
          <a:prstGeom prst="rect">
            <a:avLst/>
          </a:prstGeom>
          <a:solidFill>
            <a:srgbClr val="B9CB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6" name="Rectangle 15">
            <a:extLst>
              <a:ext uri="{FF2B5EF4-FFF2-40B4-BE49-F238E27FC236}">
                <a16:creationId xmlns:a16="http://schemas.microsoft.com/office/drawing/2014/main" id="{D8767CE9-F2AD-48AD-B25B-DF7DBC7AE6E2}"/>
              </a:ext>
            </a:extLst>
          </p:cNvPr>
          <p:cNvSpPr/>
          <p:nvPr/>
        </p:nvSpPr>
        <p:spPr>
          <a:xfrm>
            <a:off x="8709807" y="966787"/>
            <a:ext cx="3215885" cy="4924425"/>
          </a:xfrm>
          <a:prstGeom prst="rect">
            <a:avLst/>
          </a:prstGeom>
        </p:spPr>
        <p:txBody>
          <a:bodyPr wrap="square">
            <a:spAutoFit/>
          </a:bodyPr>
          <a:lstStyle/>
          <a:p>
            <a:pPr marL="0" marR="0" lvl="0" indent="0" algn="l" defTabSz="685772" rtl="0" eaLnBrk="1" fontAlgn="base" latinLnBrk="0" hangingPunct="1">
              <a:lnSpc>
                <a:spcPct val="100000"/>
              </a:lnSpc>
              <a:spcBef>
                <a:spcPct val="0"/>
              </a:spcBef>
              <a:spcAft>
                <a:spcPts val="1500"/>
              </a:spcAft>
              <a:buClr>
                <a:srgbClr val="002060"/>
              </a:buClr>
              <a:buSzPct val="100000"/>
              <a:buFontTx/>
              <a:buNone/>
              <a:tabLst/>
              <a:defRPr/>
            </a:pPr>
            <a:r>
              <a:rPr kumimoji="0" lang="en-CA" sz="2400" b="1" i="0" u="none" strike="noStrike" kern="1200" cap="none" spc="0" normalizeH="0" baseline="0" noProof="0">
                <a:ln>
                  <a:noFill/>
                </a:ln>
                <a:solidFill>
                  <a:srgbClr val="686868"/>
                </a:solidFill>
                <a:effectLst/>
                <a:uLnTx/>
                <a:uFillTx/>
                <a:latin typeface="Arial" panose="020B0604020202020204" pitchFamily="34" charset="0"/>
                <a:ea typeface="+mn-ea"/>
                <a:cs typeface="Arial" panose="020B0604020202020204" pitchFamily="34" charset="0"/>
              </a:rPr>
              <a:t>Smoothing Process</a:t>
            </a:r>
          </a:p>
          <a:p>
            <a:pPr marL="342887" marR="0" lvl="0" indent="-342887" algn="l" defTabSz="457200" rtl="0" eaLnBrk="1" fontAlgn="base" latinLnBrk="0" hangingPunct="1">
              <a:lnSpc>
                <a:spcPct val="100000"/>
              </a:lnSpc>
              <a:spcBef>
                <a:spcPct val="0"/>
              </a:spcBef>
              <a:spcAft>
                <a:spcPts val="1500"/>
              </a:spcAft>
              <a:buClr>
                <a:srgbClr val="002060"/>
              </a:buClr>
              <a:buSzPct val="100000"/>
              <a:buFont typeface="Arial" panose="020B0604020202020204" pitchFamily="34" charset="0"/>
              <a:buChar char="•"/>
              <a:tabLst/>
              <a:defRPr/>
            </a:pPr>
            <a:r>
              <a:rPr kumimoji="0" lang="en-CA" sz="2000" b="0" i="0" u="none" strike="noStrike" kern="1200" cap="none" spc="0" normalizeH="0" baseline="0" noProof="0">
                <a:ln>
                  <a:noFill/>
                </a:ln>
                <a:solidFill>
                  <a:srgbClr val="686868"/>
                </a:solidFill>
                <a:effectLst/>
                <a:uLnTx/>
                <a:uFillTx/>
                <a:latin typeface="Arial (body)"/>
                <a:ea typeface="+mn-ea"/>
                <a:cs typeface="Arial" panose="020B0604020202020204" pitchFamily="34" charset="0"/>
              </a:rPr>
              <a:t>Equity G&amp;Ls amortized @ 20% / year</a:t>
            </a:r>
          </a:p>
          <a:p>
            <a:pPr marL="342887" marR="0" lvl="0" indent="-342887" algn="l" defTabSz="457200" rtl="0" eaLnBrk="1" fontAlgn="base" latinLnBrk="0" hangingPunct="1">
              <a:lnSpc>
                <a:spcPct val="100000"/>
              </a:lnSpc>
              <a:spcBef>
                <a:spcPct val="0"/>
              </a:spcBef>
              <a:spcAft>
                <a:spcPts val="1500"/>
              </a:spcAft>
              <a:buClr>
                <a:srgbClr val="002060"/>
              </a:buClr>
              <a:buSzPct val="100000"/>
              <a:buFont typeface="Arial" panose="020B0604020202020204" pitchFamily="34" charset="0"/>
              <a:buChar char="•"/>
              <a:tabLst/>
              <a:defRPr/>
            </a:pPr>
            <a:r>
              <a:rPr kumimoji="0" lang="en-CA" sz="2000" b="0" i="0" u="none" strike="noStrike" kern="1200" cap="none" spc="0" normalizeH="0" baseline="0" noProof="0">
                <a:ln>
                  <a:noFill/>
                </a:ln>
                <a:solidFill>
                  <a:srgbClr val="686868"/>
                </a:solidFill>
                <a:effectLst/>
                <a:uLnTx/>
                <a:uFillTx/>
                <a:latin typeface="Arial (body)"/>
                <a:ea typeface="+mn-ea"/>
                <a:cs typeface="Arial" panose="020B0604020202020204" pitchFamily="34" charset="0"/>
              </a:rPr>
              <a:t>Real estate G&amp;Ls amortized @ 12% / year</a:t>
            </a:r>
          </a:p>
          <a:p>
            <a:pPr marL="342887" marR="0" lvl="0" indent="-342887" algn="l" defTabSz="457200" rtl="0" eaLnBrk="1" fontAlgn="base" latinLnBrk="0" hangingPunct="1">
              <a:lnSpc>
                <a:spcPct val="100000"/>
              </a:lnSpc>
              <a:spcBef>
                <a:spcPct val="0"/>
              </a:spcBef>
              <a:spcAft>
                <a:spcPts val="1500"/>
              </a:spcAft>
              <a:buClr>
                <a:srgbClr val="002060"/>
              </a:buClr>
              <a:buSzPct val="100000"/>
              <a:buFont typeface="Arial" panose="020B0604020202020204" pitchFamily="34" charset="0"/>
              <a:buChar char="•"/>
              <a:tabLst/>
              <a:defRPr/>
            </a:pPr>
            <a:r>
              <a:rPr kumimoji="0" lang="en-CA" sz="2000" b="0" i="0" u="none" strike="noStrike" kern="1200" cap="none" spc="0" normalizeH="0" baseline="0" noProof="0">
                <a:ln>
                  <a:noFill/>
                </a:ln>
                <a:solidFill>
                  <a:srgbClr val="686868"/>
                </a:solidFill>
                <a:effectLst/>
                <a:uLnTx/>
                <a:uFillTx/>
                <a:latin typeface="Arial (body)"/>
                <a:ea typeface="+mn-ea"/>
                <a:cs typeface="Arial" panose="020B0604020202020204" pitchFamily="34" charset="0"/>
              </a:rPr>
              <a:t>Realized fixed-income G&amp;Ls amortized over remaining term to maturity</a:t>
            </a:r>
          </a:p>
          <a:p>
            <a:pPr marL="342887" marR="0" lvl="0" indent="-342887" algn="l" defTabSz="457200" rtl="0" eaLnBrk="1" fontAlgn="base" latinLnBrk="0" hangingPunct="1">
              <a:lnSpc>
                <a:spcPct val="100000"/>
              </a:lnSpc>
              <a:spcBef>
                <a:spcPct val="0"/>
              </a:spcBef>
              <a:spcAft>
                <a:spcPts val="1500"/>
              </a:spcAft>
              <a:buClr>
                <a:srgbClr val="002060"/>
              </a:buClr>
              <a:buSzPct val="100000"/>
              <a:buFont typeface="Arial" panose="020B0604020202020204" pitchFamily="34" charset="0"/>
              <a:buChar char="•"/>
              <a:tabLst/>
              <a:defRPr/>
            </a:pPr>
            <a:r>
              <a:rPr kumimoji="0" lang="en-CA" sz="2000" b="0" i="0" u="none" strike="noStrike" kern="1200" cap="none" spc="0" normalizeH="0" baseline="0" noProof="0">
                <a:ln>
                  <a:noFill/>
                </a:ln>
                <a:solidFill>
                  <a:srgbClr val="686868"/>
                </a:solidFill>
                <a:effectLst/>
                <a:uLnTx/>
                <a:uFillTx/>
                <a:latin typeface="Arial (body)"/>
                <a:ea typeface="+mn-ea"/>
                <a:cs typeface="Arial" panose="020B0604020202020204" pitchFamily="34" charset="0"/>
              </a:rPr>
              <a:t>Unrealized fixed-income G&amp;Ls not reflected</a:t>
            </a:r>
          </a:p>
        </p:txBody>
      </p:sp>
    </p:spTree>
    <p:extLst>
      <p:ext uri="{BB962C8B-B14F-4D97-AF65-F5344CB8AC3E}">
        <p14:creationId xmlns:p14="http://schemas.microsoft.com/office/powerpoint/2010/main" val="1164006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CAF9893A-F7E9-4FF6-B96A-9683AE945011}"/>
              </a:ext>
            </a:extLst>
          </p:cNvPr>
          <p:cNvSpPr txBox="1">
            <a:spLocks noGrp="1"/>
          </p:cNvSpPr>
          <p:nvPr>
            <p:ph type="title" idx="4294967295"/>
          </p:nvPr>
        </p:nvSpPr>
        <p:spPr>
          <a:xfrm>
            <a:off x="990600" y="517525"/>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3200" b="1" i="0" u="none" strike="noStrike" kern="1200" cap="none" spc="100" normalizeH="0" baseline="0" noProof="0" dirty="0">
                <a:ln>
                  <a:noFill/>
                </a:ln>
                <a:solidFill>
                  <a:srgbClr val="002060"/>
                </a:solidFill>
                <a:effectLst/>
                <a:uLnTx/>
                <a:uFillTx/>
                <a:latin typeface="Arial (body)"/>
                <a:ea typeface="+mj-ea"/>
                <a:cs typeface="Arial" panose="020B0604020202020204" pitchFamily="34" charset="0"/>
              </a:rPr>
              <a:t>Internal rate of return (IRR) on death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1" i="0" u="none" strike="noStrike" kern="1200" cap="none" spc="0" normalizeH="0" baseline="0" noProof="0" dirty="0">
                <a:ln>
                  <a:noFill/>
                </a:ln>
                <a:solidFill>
                  <a:srgbClr val="686868"/>
                </a:solidFill>
                <a:effectLst/>
                <a:uLnTx/>
                <a:uFillTx/>
                <a:latin typeface="Arial (body)"/>
                <a:ea typeface="+mj-ea"/>
                <a:cs typeface="Arial" panose="020B0604020202020204" pitchFamily="34" charset="0"/>
              </a:rPr>
              <a:t>An example based on continuation of the 2020 dividend scale*</a:t>
            </a:r>
          </a:p>
        </p:txBody>
      </p:sp>
      <p:graphicFrame>
        <p:nvGraphicFramePr>
          <p:cNvPr id="32" name="Chart 31" descr="Chart showing an example of internal rate of return on death. ">
            <a:extLst>
              <a:ext uri="{FF2B5EF4-FFF2-40B4-BE49-F238E27FC236}">
                <a16:creationId xmlns:a16="http://schemas.microsoft.com/office/drawing/2014/main" id="{0CA22736-4FA5-48ED-B831-C9475A0D3521}"/>
              </a:ext>
            </a:extLst>
          </p:cNvPr>
          <p:cNvGraphicFramePr/>
          <p:nvPr>
            <p:extLst>
              <p:ext uri="{D42A27DB-BD31-4B8C-83A1-F6EECF244321}">
                <p14:modId xmlns:p14="http://schemas.microsoft.com/office/powerpoint/2010/main" val="2595383874"/>
              </p:ext>
            </p:extLst>
          </p:nvPr>
        </p:nvGraphicFramePr>
        <p:xfrm>
          <a:off x="955231" y="1840532"/>
          <a:ext cx="10199126" cy="4254669"/>
        </p:xfrm>
        <a:graphic>
          <a:graphicData uri="http://schemas.openxmlformats.org/drawingml/2006/chart">
            <c:chart xmlns:c="http://schemas.openxmlformats.org/drawingml/2006/chart" xmlns:r="http://schemas.openxmlformats.org/officeDocument/2006/relationships" r:id="rId3"/>
          </a:graphicData>
        </a:graphic>
      </p:graphicFrame>
      <p:sp>
        <p:nvSpPr>
          <p:cNvPr id="33" name="TextBox 32">
            <a:extLst>
              <a:ext uri="{FF2B5EF4-FFF2-40B4-BE49-F238E27FC236}">
                <a16:creationId xmlns:a16="http://schemas.microsoft.com/office/drawing/2014/main" id="{1410F59A-25D7-4A4B-AFAD-A8C99438746B}"/>
              </a:ext>
            </a:extLst>
          </p:cNvPr>
          <p:cNvSpPr txBox="1"/>
          <p:nvPr/>
        </p:nvSpPr>
        <p:spPr>
          <a:xfrm rot="16200000">
            <a:off x="5019" y="3374471"/>
            <a:ext cx="1619380" cy="338554"/>
          </a:xfrm>
          <a:prstGeom prst="rect">
            <a:avLst/>
          </a:prstGeom>
          <a:noFill/>
        </p:spPr>
        <p:txBody>
          <a:bodyPr wrap="square" rtlCol="0" anchor="t">
            <a:spAutoFit/>
          </a:bodyPr>
          <a:lstStyle/>
          <a:p>
            <a:pPr algn="ctr">
              <a:defRPr/>
            </a:pPr>
            <a:r>
              <a:rPr lang="en-US" sz="1600">
                <a:solidFill>
                  <a:srgbClr val="686868"/>
                </a:solidFill>
                <a:latin typeface="+mj-lt"/>
              </a:rPr>
              <a:t>$ Thousands</a:t>
            </a:r>
            <a:endParaRPr lang="en-CA" sz="1600">
              <a:solidFill>
                <a:srgbClr val="686868"/>
              </a:solidFill>
              <a:latin typeface="+mj-lt"/>
            </a:endParaRPr>
          </a:p>
        </p:txBody>
      </p:sp>
      <p:sp>
        <p:nvSpPr>
          <p:cNvPr id="34" name="TextBox 33">
            <a:extLst>
              <a:ext uri="{FF2B5EF4-FFF2-40B4-BE49-F238E27FC236}">
                <a16:creationId xmlns:a16="http://schemas.microsoft.com/office/drawing/2014/main" id="{CB5AE821-5890-46FE-9679-50DC78794E6E}"/>
              </a:ext>
            </a:extLst>
          </p:cNvPr>
          <p:cNvSpPr txBox="1"/>
          <p:nvPr/>
        </p:nvSpPr>
        <p:spPr>
          <a:xfrm rot="5400000">
            <a:off x="9540903" y="3411893"/>
            <a:ext cx="3481274" cy="338554"/>
          </a:xfrm>
          <a:prstGeom prst="rect">
            <a:avLst/>
          </a:prstGeom>
          <a:noFill/>
        </p:spPr>
        <p:txBody>
          <a:bodyPr wrap="square" rtlCol="0" anchor="t">
            <a:spAutoFit/>
          </a:bodyPr>
          <a:lstStyle/>
          <a:p>
            <a:pPr algn="ctr">
              <a:defRPr/>
            </a:pPr>
            <a:r>
              <a:rPr lang="en-US" sz="1600">
                <a:solidFill>
                  <a:srgbClr val="003846"/>
                </a:solidFill>
                <a:latin typeface="+mj-lt"/>
              </a:rPr>
              <a:t>Internal Rate of Return on Death</a:t>
            </a:r>
            <a:endParaRPr lang="en-CA" sz="1600">
              <a:solidFill>
                <a:srgbClr val="003846"/>
              </a:solidFill>
              <a:latin typeface="+mj-lt"/>
            </a:endParaRPr>
          </a:p>
        </p:txBody>
      </p:sp>
      <p:sp>
        <p:nvSpPr>
          <p:cNvPr id="12" name="Rectangle 11">
            <a:extLst>
              <a:ext uri="{FF2B5EF4-FFF2-40B4-BE49-F238E27FC236}">
                <a16:creationId xmlns:a16="http://schemas.microsoft.com/office/drawing/2014/main" id="{E90A24E9-008A-4C73-8DBA-9102BDD835F1}"/>
              </a:ext>
            </a:extLst>
          </p:cNvPr>
          <p:cNvSpPr/>
          <p:nvPr/>
        </p:nvSpPr>
        <p:spPr>
          <a:xfrm>
            <a:off x="1009215" y="6232367"/>
            <a:ext cx="8279831" cy="307777"/>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a:ln>
                  <a:noFill/>
                </a:ln>
                <a:solidFill>
                  <a:srgbClr val="9A9A9A"/>
                </a:solidFill>
                <a:effectLst/>
                <a:uLnTx/>
                <a:uFillTx/>
                <a:latin typeface="Arial" panose="020B0604020202020204"/>
                <a:ea typeface="+mn-ea"/>
                <a:cs typeface="+mn-cs"/>
              </a:rPr>
              <a:t>* Based on a non-smoking male, aged 50. $700,000 face amount with 15 annual premiums of $50,000</a:t>
            </a:r>
          </a:p>
        </p:txBody>
      </p:sp>
    </p:spTree>
    <p:extLst>
      <p:ext uri="{BB962C8B-B14F-4D97-AF65-F5344CB8AC3E}">
        <p14:creationId xmlns:p14="http://schemas.microsoft.com/office/powerpoint/2010/main" val="798093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hidden="1"/>
          <p:cNvSpPr>
            <a:spLocks noGrp="1"/>
          </p:cNvSpPr>
          <p:nvPr>
            <p:ph type="title"/>
          </p:nvPr>
        </p:nvSpPr>
        <p:spPr/>
        <p:txBody>
          <a:bodyPr/>
          <a:lstStyle/>
          <a:p>
            <a:r>
              <a:rPr lang="en-US"/>
              <a:t>Quote</a:t>
            </a:r>
            <a:endParaRPr lang="en-CA"/>
          </a:p>
        </p:txBody>
      </p:sp>
      <p:sp>
        <p:nvSpPr>
          <p:cNvPr id="12" name="Title 1">
            <a:extLst>
              <a:ext uri="{FF2B5EF4-FFF2-40B4-BE49-F238E27FC236}">
                <a16:creationId xmlns:a16="http://schemas.microsoft.com/office/drawing/2014/main" id="{01994B35-2F34-4C89-9691-DD7322482562}"/>
              </a:ext>
            </a:extLst>
          </p:cNvPr>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r>
              <a:rPr lang="en-CA" spc="100">
                <a:solidFill>
                  <a:srgbClr val="002060"/>
                </a:solidFill>
                <a:latin typeface="Arial (body)"/>
                <a:cs typeface="Arial" panose="020B0604020202020204" pitchFamily="34" charset="0"/>
              </a:rPr>
              <a:t>Access to liquidity</a:t>
            </a:r>
          </a:p>
          <a:p>
            <a:r>
              <a:rPr lang="en-CA" sz="2000">
                <a:solidFill>
                  <a:srgbClr val="686868"/>
                </a:solidFill>
                <a:latin typeface="Arial (body)"/>
                <a:ea typeface="+mn-ea"/>
                <a:cs typeface="Arial" panose="020B0604020202020204" pitchFamily="34" charset="0"/>
              </a:rPr>
              <a:t>Options on accessing cash inside a life insurance policy</a:t>
            </a:r>
          </a:p>
        </p:txBody>
      </p:sp>
      <p:sp>
        <p:nvSpPr>
          <p:cNvPr id="14" name="TextBox 13">
            <a:extLst>
              <a:ext uri="{FF2B5EF4-FFF2-40B4-BE49-F238E27FC236}">
                <a16:creationId xmlns:a16="http://schemas.microsoft.com/office/drawing/2014/main" id="{D8393861-0B90-4D0E-8159-8B1EB0C7863F}"/>
              </a:ext>
            </a:extLst>
          </p:cNvPr>
          <p:cNvSpPr txBox="1"/>
          <p:nvPr/>
        </p:nvSpPr>
        <p:spPr>
          <a:xfrm>
            <a:off x="990600" y="2026600"/>
            <a:ext cx="8803758" cy="3926716"/>
          </a:xfrm>
          <a:prstGeom prst="rect">
            <a:avLst/>
          </a:prstGeom>
          <a:noFill/>
        </p:spPr>
        <p:txBody>
          <a:bodyPr wrap="square">
            <a:spAutoFit/>
          </a:bodyPr>
          <a:lstStyle/>
          <a:p>
            <a:pPr marL="914400" lvl="1" indent="-457200" defTabSz="457200" fontAlgn="base">
              <a:lnSpc>
                <a:spcPct val="150000"/>
              </a:lnSpc>
              <a:spcBef>
                <a:spcPct val="0"/>
              </a:spcBef>
              <a:spcAft>
                <a:spcPts val="2000"/>
              </a:spcAft>
              <a:buClr>
                <a:srgbClr val="516E66"/>
              </a:buClr>
              <a:buSzPct val="125000"/>
              <a:buFont typeface="+mj-lt"/>
              <a:buAutoNum type="arabicPeriod"/>
              <a:defRPr/>
            </a:pPr>
            <a:r>
              <a:rPr lang="en-CA" sz="2400">
                <a:solidFill>
                  <a:srgbClr val="686868"/>
                </a:solidFill>
                <a:latin typeface="Arial (body)"/>
                <a:cs typeface="Arial" panose="020B0604020202020204" pitchFamily="34" charset="0"/>
              </a:rPr>
              <a:t>Taking dividends in cash *</a:t>
            </a:r>
          </a:p>
          <a:p>
            <a:pPr marL="914400" lvl="1" indent="-457200" defTabSz="457200" fontAlgn="base">
              <a:lnSpc>
                <a:spcPct val="150000"/>
              </a:lnSpc>
              <a:spcBef>
                <a:spcPct val="0"/>
              </a:spcBef>
              <a:spcAft>
                <a:spcPts val="2000"/>
              </a:spcAft>
              <a:buClr>
                <a:srgbClr val="516E66"/>
              </a:buClr>
              <a:buSzPct val="125000"/>
              <a:buFont typeface="+mj-lt"/>
              <a:buAutoNum type="arabicPeriod"/>
              <a:defRPr/>
            </a:pPr>
            <a:r>
              <a:rPr lang="en-CA" sz="2400">
                <a:solidFill>
                  <a:srgbClr val="686868"/>
                </a:solidFill>
                <a:latin typeface="Arial (body)"/>
                <a:cs typeface="Arial" panose="020B0604020202020204" pitchFamily="34" charset="0"/>
              </a:rPr>
              <a:t>Policy withdrawal *</a:t>
            </a:r>
          </a:p>
          <a:p>
            <a:pPr marL="914400" lvl="1" indent="-457200" defTabSz="457200" fontAlgn="base">
              <a:lnSpc>
                <a:spcPct val="150000"/>
              </a:lnSpc>
              <a:spcBef>
                <a:spcPct val="0"/>
              </a:spcBef>
              <a:spcAft>
                <a:spcPts val="2000"/>
              </a:spcAft>
              <a:buClr>
                <a:srgbClr val="516E66"/>
              </a:buClr>
              <a:buSzPct val="125000"/>
              <a:buFont typeface="+mj-lt"/>
              <a:buAutoNum type="arabicPeriod"/>
              <a:defRPr/>
            </a:pPr>
            <a:r>
              <a:rPr lang="en-CA" sz="2400">
                <a:solidFill>
                  <a:srgbClr val="686868"/>
                </a:solidFill>
                <a:latin typeface="Arial (body)"/>
                <a:cs typeface="Arial" panose="020B0604020202020204" pitchFamily="34" charset="0"/>
              </a:rPr>
              <a:t>Policy loan *</a:t>
            </a:r>
          </a:p>
          <a:p>
            <a:pPr marL="914400" lvl="1" indent="-457200" defTabSz="457200" fontAlgn="base">
              <a:lnSpc>
                <a:spcPct val="150000"/>
              </a:lnSpc>
              <a:spcBef>
                <a:spcPct val="0"/>
              </a:spcBef>
              <a:spcAft>
                <a:spcPts val="2000"/>
              </a:spcAft>
              <a:buClr>
                <a:srgbClr val="516E66"/>
              </a:buClr>
              <a:buSzPct val="125000"/>
              <a:buFont typeface="+mj-lt"/>
              <a:buAutoNum type="arabicPeriod"/>
              <a:defRPr/>
            </a:pPr>
            <a:r>
              <a:rPr lang="en-CA" sz="2400">
                <a:solidFill>
                  <a:srgbClr val="686868"/>
                </a:solidFill>
                <a:latin typeface="Arial (body)"/>
                <a:cs typeface="Arial" panose="020B0604020202020204" pitchFamily="34" charset="0"/>
              </a:rPr>
              <a:t>Assigning policy as collateral for a 3rd party loan</a:t>
            </a:r>
          </a:p>
          <a:p>
            <a:pPr>
              <a:spcAft>
                <a:spcPts val="300"/>
              </a:spcAft>
            </a:pPr>
            <a:r>
              <a:rPr lang="en-CA">
                <a:solidFill>
                  <a:srgbClr val="686868"/>
                </a:solidFill>
                <a:latin typeface="Arial (body)"/>
                <a:cs typeface="Arial" panose="020B0604020202020204" pitchFamily="34" charset="0"/>
              </a:rPr>
              <a:t>Once dividends are credited, we cannot take it away.  </a:t>
            </a:r>
          </a:p>
          <a:p>
            <a:pPr>
              <a:spcAft>
                <a:spcPts val="300"/>
              </a:spcAft>
            </a:pPr>
            <a:r>
              <a:rPr lang="en-CA">
                <a:solidFill>
                  <a:srgbClr val="686868"/>
                </a:solidFill>
                <a:latin typeface="Arial (body)"/>
                <a:cs typeface="Arial" panose="020B0604020202020204" pitchFamily="34" charset="0"/>
              </a:rPr>
              <a:t>Cash values vest on each policy anniversary.</a:t>
            </a:r>
          </a:p>
        </p:txBody>
      </p:sp>
      <p:sp>
        <p:nvSpPr>
          <p:cNvPr id="9" name="Rectangle 8">
            <a:extLst>
              <a:ext uri="{FF2B5EF4-FFF2-40B4-BE49-F238E27FC236}">
                <a16:creationId xmlns:a16="http://schemas.microsoft.com/office/drawing/2014/main" id="{2153FAB2-03D3-4142-B2DE-CC07CAA76A41}"/>
              </a:ext>
            </a:extLst>
          </p:cNvPr>
          <p:cNvSpPr/>
          <p:nvPr/>
        </p:nvSpPr>
        <p:spPr>
          <a:xfrm>
            <a:off x="1009215" y="6170021"/>
            <a:ext cx="2383986" cy="307777"/>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a:ln>
                  <a:noFill/>
                </a:ln>
                <a:solidFill>
                  <a:srgbClr val="9A9A9A"/>
                </a:solidFill>
                <a:effectLst/>
                <a:uLnTx/>
                <a:uFillTx/>
                <a:latin typeface="+mj-lt"/>
                <a:ea typeface="+mn-ea"/>
                <a:cs typeface="+mn-cs"/>
              </a:rPr>
              <a:t>* May be subject to taxation</a:t>
            </a:r>
          </a:p>
        </p:txBody>
      </p:sp>
    </p:spTree>
    <p:extLst>
      <p:ext uri="{BB962C8B-B14F-4D97-AF65-F5344CB8AC3E}">
        <p14:creationId xmlns:p14="http://schemas.microsoft.com/office/powerpoint/2010/main" val="1010854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CAF9893A-F7E9-4FF6-B96A-9683AE945011}"/>
              </a:ext>
            </a:extLst>
          </p:cNvPr>
          <p:cNvSpPr txBox="1">
            <a:spLocks noGrp="1"/>
          </p:cNvSpPr>
          <p:nvPr>
            <p:ph type="title" idx="4294967295"/>
          </p:nvPr>
        </p:nvSpPr>
        <p:spPr>
          <a:xfrm>
            <a:off x="990600" y="517525"/>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3200" b="1" i="0" u="none" strike="noStrike" kern="1200" cap="none" spc="100" normalizeH="0" baseline="0" noProof="0" dirty="0">
                <a:ln>
                  <a:noFill/>
                </a:ln>
                <a:solidFill>
                  <a:srgbClr val="002060"/>
                </a:solidFill>
                <a:effectLst/>
                <a:uLnTx/>
                <a:uFillTx/>
                <a:latin typeface="Arial (body)"/>
                <a:ea typeface="+mj-ea"/>
                <a:cs typeface="Arial" panose="020B0604020202020204" pitchFamily="34" charset="0"/>
              </a:rPr>
              <a:t>Attractive return with less risk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1" i="0" u="none" strike="noStrike" kern="1200" cap="none" spc="0" normalizeH="0" baseline="0" noProof="0" dirty="0">
                <a:ln>
                  <a:noFill/>
                </a:ln>
                <a:solidFill>
                  <a:srgbClr val="686868"/>
                </a:solidFill>
                <a:effectLst/>
                <a:uLnTx/>
                <a:uFillTx/>
                <a:latin typeface="Arial (body)"/>
                <a:ea typeface="+mj-ea"/>
                <a:cs typeface="Arial" panose="020B0604020202020204" pitchFamily="34" charset="0"/>
              </a:rPr>
              <a:t>Historical performances</a:t>
            </a:r>
            <a:r>
              <a:rPr kumimoji="0" lang="en-CA" sz="2000" b="1" i="0" u="none" strike="noStrike" kern="1200" cap="none" spc="0" normalizeH="0" baseline="30000" noProof="0" dirty="0">
                <a:ln>
                  <a:noFill/>
                </a:ln>
                <a:solidFill>
                  <a:srgbClr val="686868"/>
                </a:solidFill>
                <a:effectLst/>
                <a:uLnTx/>
                <a:uFillTx/>
                <a:latin typeface="Arial (body)"/>
                <a:ea typeface="+mj-ea"/>
                <a:cs typeface="Arial" panose="020B0604020202020204" pitchFamily="34" charset="0"/>
              </a:rPr>
              <a:t>1</a:t>
            </a:r>
          </a:p>
        </p:txBody>
      </p:sp>
      <p:sp>
        <p:nvSpPr>
          <p:cNvPr id="12" name="Rectangle 11">
            <a:extLst>
              <a:ext uri="{FF2B5EF4-FFF2-40B4-BE49-F238E27FC236}">
                <a16:creationId xmlns:a16="http://schemas.microsoft.com/office/drawing/2014/main" id="{E90A24E9-008A-4C73-8DBA-9102BDD835F1}"/>
              </a:ext>
            </a:extLst>
          </p:cNvPr>
          <p:cNvSpPr/>
          <p:nvPr/>
        </p:nvSpPr>
        <p:spPr>
          <a:xfrm>
            <a:off x="990600" y="5743994"/>
            <a:ext cx="4904997" cy="738664"/>
          </a:xfrm>
          <a:prstGeom prst="rect">
            <a:avLst/>
          </a:prstGeom>
        </p:spPr>
        <p:txBody>
          <a:bodyPr wrap="none">
            <a:spAutoFit/>
          </a:bodyPr>
          <a:lstStyle/>
          <a:p>
            <a:pPr marL="342900" marR="0" lvl="0" indent="-342900" algn="l" defTabSz="914377" rtl="0" eaLnBrk="1" fontAlgn="auto" latinLnBrk="0" hangingPunct="1">
              <a:lnSpc>
                <a:spcPct val="100000"/>
              </a:lnSpc>
              <a:spcBef>
                <a:spcPts val="0"/>
              </a:spcBef>
              <a:spcAft>
                <a:spcPts val="0"/>
              </a:spcAft>
              <a:buClrTx/>
              <a:buSzTx/>
              <a:buFont typeface="+mj-lt"/>
              <a:buAutoNum type="arabicPeriod"/>
              <a:tabLst/>
              <a:defRPr/>
            </a:pPr>
            <a:r>
              <a:rPr kumimoji="0" lang="en-CA" sz="1400" b="0" i="0" u="none" strike="noStrike" kern="1200" cap="none" spc="0" normalizeH="0" baseline="0" noProof="0">
                <a:ln>
                  <a:noFill/>
                </a:ln>
                <a:solidFill>
                  <a:srgbClr val="9A9A9A"/>
                </a:solidFill>
                <a:effectLst/>
                <a:uLnTx/>
                <a:uFillTx/>
                <a:latin typeface="Arial" panose="020B0604020202020204"/>
                <a:ea typeface="+mn-ea"/>
                <a:cs typeface="+mn-cs"/>
              </a:rPr>
              <a:t>25-year averages at year-end 2021</a:t>
            </a:r>
          </a:p>
          <a:p>
            <a:pPr marL="342900" marR="0" lvl="0" indent="-342900" algn="l" defTabSz="914377" rtl="0" eaLnBrk="1" fontAlgn="auto" latinLnBrk="0" hangingPunct="1">
              <a:lnSpc>
                <a:spcPct val="100000"/>
              </a:lnSpc>
              <a:spcBef>
                <a:spcPts val="0"/>
              </a:spcBef>
              <a:spcAft>
                <a:spcPts val="0"/>
              </a:spcAft>
              <a:buClrTx/>
              <a:buSzTx/>
              <a:buFont typeface="+mj-lt"/>
              <a:buAutoNum type="arabicPeriod"/>
              <a:tabLst/>
              <a:defRPr/>
            </a:pPr>
            <a:r>
              <a:rPr kumimoji="0" lang="en-CA" sz="1400" b="0" i="0" u="none" strike="noStrike" kern="1200" cap="none" spc="0" normalizeH="0" baseline="0" noProof="0">
                <a:ln>
                  <a:noFill/>
                </a:ln>
                <a:solidFill>
                  <a:srgbClr val="9A9A9A"/>
                </a:solidFill>
                <a:effectLst/>
                <a:uLnTx/>
                <a:uFillTx/>
                <a:latin typeface="Arial" panose="020B0604020202020204"/>
                <a:ea typeface="+mn-ea"/>
                <a:cs typeface="+mn-cs"/>
              </a:rPr>
              <a:t>Dividends are tax-free if reinvested back into the policy.</a:t>
            </a:r>
          </a:p>
          <a:p>
            <a:pPr marL="342900" marR="0" lvl="0" indent="-342900" algn="l" defTabSz="914377" rtl="0" eaLnBrk="1" fontAlgn="auto" latinLnBrk="0" hangingPunct="1">
              <a:lnSpc>
                <a:spcPct val="100000"/>
              </a:lnSpc>
              <a:spcBef>
                <a:spcPts val="0"/>
              </a:spcBef>
              <a:spcAft>
                <a:spcPts val="0"/>
              </a:spcAft>
              <a:buClrTx/>
              <a:buSzTx/>
              <a:buFont typeface="+mj-lt"/>
              <a:buAutoNum type="arabicPeriod"/>
              <a:tabLst/>
              <a:defRPr/>
            </a:pPr>
            <a:r>
              <a:rPr kumimoji="0" lang="en-CA" sz="1400" b="0" i="0" u="none" strike="noStrike" kern="1200" cap="none" spc="0" normalizeH="0" baseline="0" noProof="0">
                <a:ln>
                  <a:noFill/>
                </a:ln>
                <a:solidFill>
                  <a:srgbClr val="9A9A9A"/>
                </a:solidFill>
                <a:effectLst/>
                <a:uLnTx/>
                <a:uFillTx/>
                <a:latin typeface="Arial" panose="020B0604020202020204"/>
                <a:ea typeface="+mn-ea"/>
                <a:cs typeface="+mn-cs"/>
              </a:rPr>
              <a:t>Subject to annual and additional taxes when sold.</a:t>
            </a:r>
          </a:p>
        </p:txBody>
      </p:sp>
      <p:graphicFrame>
        <p:nvGraphicFramePr>
          <p:cNvPr id="7" name="Group 3">
            <a:extLst>
              <a:ext uri="{FF2B5EF4-FFF2-40B4-BE49-F238E27FC236}">
                <a16:creationId xmlns:a16="http://schemas.microsoft.com/office/drawing/2014/main" id="{45878D3A-63CB-471D-A45C-2D7F933369BF}"/>
              </a:ext>
            </a:extLst>
          </p:cNvPr>
          <p:cNvGraphicFramePr>
            <a:graphicFrameLocks/>
          </p:cNvGraphicFramePr>
          <p:nvPr>
            <p:extLst>
              <p:ext uri="{D42A27DB-BD31-4B8C-83A1-F6EECF244321}">
                <p14:modId xmlns:p14="http://schemas.microsoft.com/office/powerpoint/2010/main" val="1366437687"/>
              </p:ext>
            </p:extLst>
          </p:nvPr>
        </p:nvGraphicFramePr>
        <p:xfrm>
          <a:off x="1847687" y="1857376"/>
          <a:ext cx="8496625" cy="3657599"/>
        </p:xfrm>
        <a:graphic>
          <a:graphicData uri="http://schemas.openxmlformats.org/drawingml/2006/table">
            <a:tbl>
              <a:tblPr firstRow="1">
                <a:tableStyleId>{2D5ABB26-0587-4C30-8999-92F81FD0307C}</a:tableStyleId>
              </a:tblPr>
              <a:tblGrid>
                <a:gridCol w="1840666">
                  <a:extLst>
                    <a:ext uri="{9D8B030D-6E8A-4147-A177-3AD203B41FA5}">
                      <a16:colId xmlns:a16="http://schemas.microsoft.com/office/drawing/2014/main" val="20000"/>
                    </a:ext>
                  </a:extLst>
                </a:gridCol>
                <a:gridCol w="2218653">
                  <a:extLst>
                    <a:ext uri="{9D8B030D-6E8A-4147-A177-3AD203B41FA5}">
                      <a16:colId xmlns:a16="http://schemas.microsoft.com/office/drawing/2014/main" val="20001"/>
                    </a:ext>
                  </a:extLst>
                </a:gridCol>
                <a:gridCol w="2218653">
                  <a:extLst>
                    <a:ext uri="{9D8B030D-6E8A-4147-A177-3AD203B41FA5}">
                      <a16:colId xmlns:a16="http://schemas.microsoft.com/office/drawing/2014/main" val="20002"/>
                    </a:ext>
                  </a:extLst>
                </a:gridCol>
                <a:gridCol w="2218653">
                  <a:extLst>
                    <a:ext uri="{9D8B030D-6E8A-4147-A177-3AD203B41FA5}">
                      <a16:colId xmlns:a16="http://schemas.microsoft.com/office/drawing/2014/main" val="20003"/>
                    </a:ext>
                  </a:extLst>
                </a:gridCol>
              </a:tblGrid>
              <a:tr h="850902">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lvl="0" indent="0" algn="l" defTabSz="1450975"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a:ln>
                          <a:noFill/>
                        </a:ln>
                        <a:solidFill>
                          <a:srgbClr val="686868"/>
                        </a:solidFill>
                        <a:effectLst/>
                        <a:latin typeface="+mj-lt"/>
                      </a:endParaRPr>
                    </a:p>
                  </a:txBody>
                  <a:tcPr anchor="ctr" horzOverflow="overflow">
                    <a:lnR w="12700" cap="flat" cmpd="sng" algn="ctr">
                      <a:solidFill>
                        <a:schemeClr val="bg1">
                          <a:lumMod val="85000"/>
                        </a:schemeClr>
                      </a:solidFill>
                      <a:prstDash val="solid"/>
                      <a:round/>
                      <a:headEnd type="none" w="med" len="med"/>
                      <a:tailEnd type="none" w="med" len="med"/>
                    </a:lnR>
                    <a:lnB w="3175" cap="flat" cmpd="sng" algn="ctr">
                      <a:solidFill>
                        <a:srgbClr val="9A9A9A"/>
                      </a:solidFill>
                      <a:prstDash val="solid"/>
                      <a:round/>
                      <a:headEnd type="none" w="med" len="med"/>
                      <a:tailEnd type="none" w="med" len="med"/>
                    </a:lnB>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lvl="0" indent="0" algn="ctr" defTabSz="1450975"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a:ln>
                            <a:noFill/>
                          </a:ln>
                          <a:solidFill>
                            <a:srgbClr val="686868"/>
                          </a:solidFill>
                          <a:effectLst/>
                          <a:latin typeface="+mj-lt"/>
                        </a:rPr>
                        <a:t>Dividend interest</a:t>
                      </a:r>
                    </a:p>
                  </a:txBody>
                  <a:tcPr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B9CBC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lvl="0" indent="0" algn="ctr" defTabSz="1450975"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a:ln>
                            <a:noFill/>
                          </a:ln>
                          <a:solidFill>
                            <a:srgbClr val="686868"/>
                          </a:solidFill>
                          <a:effectLst/>
                          <a:latin typeface="+mj-lt"/>
                        </a:rPr>
                        <a:t>S&amp;P / TSX</a:t>
                      </a:r>
                    </a:p>
                  </a:txBody>
                  <a:tcPr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B9CBC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lvl="0" indent="0" algn="ctr" defTabSz="1450975"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a:ln>
                            <a:noFill/>
                          </a:ln>
                          <a:solidFill>
                            <a:srgbClr val="686868"/>
                          </a:solidFill>
                          <a:effectLst/>
                          <a:latin typeface="+mj-lt"/>
                        </a:rPr>
                        <a:t>10 year </a:t>
                      </a:r>
                      <a:br>
                        <a:rPr kumimoji="0" lang="en-US" sz="2400" b="0" i="0" u="none" strike="noStrike" cap="none" normalizeH="0" baseline="0">
                          <a:ln>
                            <a:noFill/>
                          </a:ln>
                          <a:solidFill>
                            <a:srgbClr val="686868"/>
                          </a:solidFill>
                          <a:effectLst/>
                          <a:latin typeface="+mj-lt"/>
                        </a:rPr>
                      </a:br>
                      <a:r>
                        <a:rPr kumimoji="0" lang="en-US" sz="2400" b="0" i="0" u="none" strike="noStrike" cap="none" normalizeH="0" baseline="0">
                          <a:ln>
                            <a:noFill/>
                          </a:ln>
                          <a:solidFill>
                            <a:srgbClr val="686868"/>
                          </a:solidFill>
                          <a:effectLst/>
                          <a:latin typeface="+mj-lt"/>
                        </a:rPr>
                        <a:t>GOC bond</a:t>
                      </a:r>
                    </a:p>
                  </a:txBody>
                  <a:tcPr anchor="ctr" horzOverflow="overflow">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B9CBC6"/>
                    </a:solidFill>
                  </a:tcPr>
                </a:tc>
                <a:extLst>
                  <a:ext uri="{0D108BD9-81ED-4DB2-BD59-A6C34878D82A}">
                    <a16:rowId xmlns:a16="http://schemas.microsoft.com/office/drawing/2014/main" val="10000"/>
                  </a:ext>
                </a:extLst>
              </a:tr>
              <a:tr h="711199">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lvl="0" indent="0" algn="ctr" defTabSz="1450975"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rgbClr val="686868"/>
                          </a:solidFill>
                          <a:effectLst/>
                          <a:latin typeface="+mj-lt"/>
                        </a:rPr>
                        <a:t>Maximum</a:t>
                      </a:r>
                    </a:p>
                  </a:txBody>
                  <a:tcPr anchor="ctr" horzOverflow="overflow">
                    <a:lnR w="3175" cap="flat" cmpd="sng" algn="ctr">
                      <a:solidFill>
                        <a:schemeClr val="bg1">
                          <a:lumMod val="50000"/>
                        </a:schemeClr>
                      </a:solidFill>
                      <a:prstDash val="solid"/>
                      <a:round/>
                      <a:headEnd type="none" w="med" len="med"/>
                      <a:tailEnd type="none" w="med" len="med"/>
                    </a:lnR>
                    <a:lnT w="3175" cap="flat" cmpd="sng" algn="ctr">
                      <a:solidFill>
                        <a:srgbClr val="9A9A9A"/>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alpha val="40000"/>
                      </a:scheme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lvl="0" indent="0" algn="ctr" defTabSz="1450975"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rgbClr val="686868"/>
                          </a:solidFill>
                          <a:effectLst/>
                          <a:latin typeface="+mj-lt"/>
                        </a:rPr>
                        <a:t>8.40%</a:t>
                      </a:r>
                    </a:p>
                  </a:txBody>
                  <a:tcPr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alpha val="40000"/>
                      </a:scheme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lvl="0" indent="0" algn="ctr" defTabSz="1450975"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rgbClr val="686868"/>
                          </a:solidFill>
                          <a:effectLst/>
                          <a:latin typeface="+mj-lt"/>
                        </a:rPr>
                        <a:t>35.05%</a:t>
                      </a:r>
                    </a:p>
                  </a:txBody>
                  <a:tcPr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alpha val="40000"/>
                      </a:scheme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lvl="0" indent="0" algn="ctr" defTabSz="1450975"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rgbClr val="686868"/>
                          </a:solidFill>
                          <a:effectLst/>
                          <a:latin typeface="+mj-lt"/>
                        </a:rPr>
                        <a:t>6.42%</a:t>
                      </a:r>
                    </a:p>
                  </a:txBody>
                  <a:tcPr anchor="ctr" horzOverflow="overflow">
                    <a:lnL w="3175" cap="flat" cmpd="sng" algn="ctr">
                      <a:solidFill>
                        <a:schemeClr val="bg1">
                          <a:lumMod val="50000"/>
                        </a:schemeClr>
                      </a:solidFill>
                      <a:prstDash val="solid"/>
                      <a:round/>
                      <a:headEnd type="none" w="med" len="med"/>
                      <a:tailEnd type="none" w="med" len="med"/>
                    </a:lnL>
                    <a:lnT w="12700" cap="flat" cmpd="sng" algn="ctr">
                      <a:solidFill>
                        <a:schemeClr val="bg1">
                          <a:lumMod val="85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alpha val="40000"/>
                      </a:schemeClr>
                    </a:solidFill>
                  </a:tcPr>
                </a:tc>
                <a:extLst>
                  <a:ext uri="{0D108BD9-81ED-4DB2-BD59-A6C34878D82A}">
                    <a16:rowId xmlns:a16="http://schemas.microsoft.com/office/drawing/2014/main" val="10001"/>
                  </a:ext>
                </a:extLst>
              </a:tr>
              <a:tr h="709788">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lvl="0" indent="0" algn="ctr" defTabSz="1450975"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rgbClr val="686868"/>
                          </a:solidFill>
                          <a:effectLst/>
                          <a:latin typeface="+mj-lt"/>
                        </a:rPr>
                        <a:t>Average</a:t>
                      </a:r>
                    </a:p>
                  </a:txBody>
                  <a:tcPr anchor="ctr" horzOverflow="overflow">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alpha val="40000"/>
                      </a:scheme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lvl="0" indent="0" algn="ctr" defTabSz="1450975"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rgbClr val="686868"/>
                          </a:solidFill>
                          <a:effectLst/>
                          <a:latin typeface="+mj-lt"/>
                        </a:rPr>
                        <a:t>7.37%</a:t>
                      </a:r>
                    </a:p>
                  </a:txBody>
                  <a:tcPr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alpha val="40000"/>
                      </a:scheme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lvl="0" indent="0" algn="ctr" defTabSz="1450975"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rgbClr val="686868"/>
                          </a:solidFill>
                          <a:effectLst/>
                          <a:latin typeface="+mj-lt"/>
                        </a:rPr>
                        <a:t>9.20%</a:t>
                      </a:r>
                    </a:p>
                  </a:txBody>
                  <a:tcPr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alpha val="40000"/>
                      </a:scheme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lvl="0" indent="0" algn="ctr" defTabSz="1450975"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rgbClr val="686868"/>
                          </a:solidFill>
                          <a:effectLst/>
                          <a:latin typeface="+mj-lt"/>
                        </a:rPr>
                        <a:t>3.73%</a:t>
                      </a:r>
                    </a:p>
                  </a:txBody>
                  <a:tcPr anchor="ctr" horzOverflow="overflow">
                    <a:lnL w="3175" cap="flat" cmpd="sng" algn="ctr">
                      <a:solidFill>
                        <a:schemeClr val="bg1">
                          <a:lumMod val="50000"/>
                        </a:schemeClr>
                      </a:solidFill>
                      <a:prstDash val="solid"/>
                      <a:round/>
                      <a:headEnd type="none" w="med" len="med"/>
                      <a:tailEnd type="none" w="med" len="med"/>
                    </a:lnL>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alpha val="40000"/>
                      </a:schemeClr>
                    </a:solidFill>
                  </a:tcPr>
                </a:tc>
                <a:extLst>
                  <a:ext uri="{0D108BD9-81ED-4DB2-BD59-A6C34878D82A}">
                    <a16:rowId xmlns:a16="http://schemas.microsoft.com/office/drawing/2014/main" val="10002"/>
                  </a:ext>
                </a:extLst>
              </a:tr>
              <a:tr h="709788">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lvl="0" indent="0" algn="ctr" defTabSz="1450975"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rgbClr val="686868"/>
                          </a:solidFill>
                          <a:effectLst/>
                          <a:latin typeface="+mj-lt"/>
                        </a:rPr>
                        <a:t>Minimum</a:t>
                      </a:r>
                    </a:p>
                  </a:txBody>
                  <a:tcPr anchor="ctr" horzOverflow="overflow">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alpha val="40000"/>
                      </a:scheme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lvl="0" indent="0" algn="ctr" defTabSz="1450975"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rgbClr val="686868"/>
                          </a:solidFill>
                          <a:effectLst/>
                          <a:latin typeface="+mj-lt"/>
                        </a:rPr>
                        <a:t>6.00%</a:t>
                      </a:r>
                    </a:p>
                  </a:txBody>
                  <a:tcPr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alpha val="40000"/>
                      </a:scheme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lvl="0" indent="0" algn="ctr" defTabSz="1450975"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rgbClr val="686868"/>
                          </a:solidFill>
                          <a:effectLst/>
                          <a:latin typeface="+mj-lt"/>
                        </a:rPr>
                        <a:t>-33.0%</a:t>
                      </a:r>
                    </a:p>
                  </a:txBody>
                  <a:tcPr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alpha val="40000"/>
                      </a:scheme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lvl="0" indent="0" algn="ctr" defTabSz="1450975"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rgbClr val="686868"/>
                          </a:solidFill>
                          <a:effectLst/>
                          <a:latin typeface="+mj-lt"/>
                        </a:rPr>
                        <a:t>1.80%</a:t>
                      </a:r>
                    </a:p>
                  </a:txBody>
                  <a:tcPr anchor="ctr" horzOverflow="overflow">
                    <a:lnL w="3175" cap="flat" cmpd="sng" algn="ctr">
                      <a:solidFill>
                        <a:schemeClr val="bg1">
                          <a:lumMod val="50000"/>
                        </a:schemeClr>
                      </a:solidFill>
                      <a:prstDash val="solid"/>
                      <a:round/>
                      <a:headEnd type="none" w="med" len="med"/>
                      <a:tailEnd type="none" w="med" len="med"/>
                    </a:lnL>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alpha val="40000"/>
                      </a:schemeClr>
                    </a:solidFill>
                  </a:tcPr>
                </a:tc>
                <a:extLst>
                  <a:ext uri="{0D108BD9-81ED-4DB2-BD59-A6C34878D82A}">
                    <a16:rowId xmlns:a16="http://schemas.microsoft.com/office/drawing/2014/main" val="10003"/>
                  </a:ext>
                </a:extLst>
              </a:tr>
              <a:tr h="675922">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lvl="0" indent="0" algn="ctr" rtl="0" eaLnBrk="0" fontAlgn="base" latinLnBrk="0" hangingPunct="0">
                        <a:lnSpc>
                          <a:spcPct val="100000"/>
                        </a:lnSpc>
                        <a:spcBef>
                          <a:spcPct val="20000"/>
                        </a:spcBef>
                        <a:spcAft>
                          <a:spcPct val="0"/>
                        </a:spcAft>
                        <a:buFontTx/>
                        <a:buNone/>
                      </a:pPr>
                      <a:r>
                        <a:rPr kumimoji="0" lang="en-US" sz="2000" b="0" i="0" u="none" strike="noStrike" cap="none" normalizeH="0" baseline="0">
                          <a:ln>
                            <a:noFill/>
                          </a:ln>
                          <a:solidFill>
                            <a:srgbClr val="686868"/>
                          </a:solidFill>
                          <a:effectLst/>
                          <a:latin typeface="+mj-lt"/>
                          <a:sym typeface="Symbol" pitchFamily="18" charset="2"/>
                        </a:rPr>
                        <a:t></a:t>
                      </a:r>
                      <a:r>
                        <a:rPr lang="en-US" sz="2000" b="0" i="0" u="none" strike="noStrike" cap="none" normalizeH="0" baseline="0">
                          <a:ln>
                            <a:noFill/>
                          </a:ln>
                          <a:solidFill>
                            <a:srgbClr val="686868"/>
                          </a:solidFill>
                          <a:effectLst/>
                          <a:latin typeface="+mj-lt"/>
                        </a:rPr>
                        <a:t> </a:t>
                      </a:r>
                      <a:endParaRPr kumimoji="0" lang="en-US" sz="2000" b="0" i="0" u="none" strike="noStrike" cap="none" normalizeH="0" baseline="0">
                        <a:ln>
                          <a:noFill/>
                        </a:ln>
                        <a:solidFill>
                          <a:srgbClr val="686868"/>
                        </a:solidFill>
                        <a:effectLst/>
                        <a:latin typeface="+mj-lt"/>
                      </a:endParaRPr>
                    </a:p>
                  </a:txBody>
                  <a:tcPr anchor="ctr" horzOverflow="overflow">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6350" cap="flat" cmpd="sng" algn="ctr">
                      <a:solidFill>
                        <a:srgbClr val="00B4BE"/>
                      </a:solidFill>
                      <a:prstDash val="solid"/>
                      <a:round/>
                      <a:headEnd type="none" w="med" len="med"/>
                      <a:tailEnd type="none" w="med" len="med"/>
                    </a:lnB>
                    <a:solidFill>
                      <a:schemeClr val="bg1">
                        <a:alpha val="40000"/>
                      </a:scheme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lvl="0" indent="0" algn="ctr" defTabSz="1450975" rtl="0" eaLnBrk="0" fontAlgn="base" latinLnBrk="0" hangingPunct="0">
                        <a:lnSpc>
                          <a:spcPct val="100000"/>
                        </a:lnSpc>
                        <a:spcBef>
                          <a:spcPct val="20000"/>
                        </a:spcBef>
                        <a:spcAft>
                          <a:spcPct val="0"/>
                        </a:spcAft>
                        <a:buClrTx/>
                        <a:buSzTx/>
                        <a:buFontTx/>
                        <a:buNone/>
                        <a:tabLst/>
                      </a:pPr>
                      <a:r>
                        <a:rPr lang="en-US" sz="2000" b="0" i="0" u="none" strike="noStrike" cap="none" normalizeH="0" baseline="0">
                          <a:ln>
                            <a:noFill/>
                          </a:ln>
                          <a:solidFill>
                            <a:srgbClr val="686868"/>
                          </a:solidFill>
                          <a:effectLst/>
                          <a:latin typeface="+mj-lt"/>
                        </a:rPr>
                        <a:t>0.83</a:t>
                      </a:r>
                      <a:r>
                        <a:rPr kumimoji="0" lang="en-US" sz="2000" b="0" i="0" u="none" strike="noStrike" cap="none" normalizeH="0" baseline="0">
                          <a:ln>
                            <a:noFill/>
                          </a:ln>
                          <a:solidFill>
                            <a:srgbClr val="686868"/>
                          </a:solidFill>
                          <a:effectLst/>
                          <a:latin typeface="+mj-lt"/>
                        </a:rPr>
                        <a:t>%</a:t>
                      </a:r>
                    </a:p>
                  </a:txBody>
                  <a:tcPr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6350" cap="flat" cmpd="sng" algn="ctr">
                      <a:solidFill>
                        <a:srgbClr val="00B4BE"/>
                      </a:solidFill>
                      <a:prstDash val="solid"/>
                      <a:round/>
                      <a:headEnd type="none" w="med" len="med"/>
                      <a:tailEnd type="none" w="med" len="med"/>
                    </a:lnB>
                    <a:solidFill>
                      <a:schemeClr val="bg1">
                        <a:alpha val="40000"/>
                      </a:scheme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lvl="0" indent="0" algn="ctr" defTabSz="1450975"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a:ln>
                            <a:noFill/>
                          </a:ln>
                          <a:solidFill>
                            <a:srgbClr val="686868"/>
                          </a:solidFill>
                          <a:effectLst/>
                          <a:latin typeface="+mj-lt"/>
                        </a:rPr>
                        <a:t>16.30%</a:t>
                      </a:r>
                    </a:p>
                  </a:txBody>
                  <a:tcPr anchor="ctr" horzOverflow="overflow">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6350" cap="flat" cmpd="sng" algn="ctr">
                      <a:solidFill>
                        <a:srgbClr val="00B4BE"/>
                      </a:solidFill>
                      <a:prstDash val="solid"/>
                      <a:round/>
                      <a:headEnd type="none" w="med" len="med"/>
                      <a:tailEnd type="none" w="med" len="med"/>
                    </a:lnB>
                    <a:solidFill>
                      <a:schemeClr val="bg1">
                        <a:alpha val="40000"/>
                      </a:scheme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lvl="0" indent="0" algn="ctr" defTabSz="1450975"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dirty="0">
                          <a:ln>
                            <a:noFill/>
                          </a:ln>
                          <a:solidFill>
                            <a:srgbClr val="686868"/>
                          </a:solidFill>
                          <a:effectLst/>
                          <a:latin typeface="+mj-lt"/>
                        </a:rPr>
                        <a:t>1.63%</a:t>
                      </a:r>
                    </a:p>
                  </a:txBody>
                  <a:tcPr anchor="ctr" horzOverflow="overflow">
                    <a:lnL w="3175" cap="flat" cmpd="sng" algn="ctr">
                      <a:solidFill>
                        <a:schemeClr val="bg1">
                          <a:lumMod val="50000"/>
                        </a:schemeClr>
                      </a:solidFill>
                      <a:prstDash val="solid"/>
                      <a:round/>
                      <a:headEnd type="none" w="med" len="med"/>
                      <a:tailEnd type="none" w="med" len="med"/>
                    </a:lnL>
                    <a:lnT w="3175" cap="flat" cmpd="sng" algn="ctr">
                      <a:solidFill>
                        <a:schemeClr val="bg1">
                          <a:lumMod val="50000"/>
                        </a:schemeClr>
                      </a:solidFill>
                      <a:prstDash val="solid"/>
                      <a:round/>
                      <a:headEnd type="none" w="med" len="med"/>
                      <a:tailEnd type="none" w="med" len="med"/>
                    </a:lnT>
                    <a:lnB w="6350" cap="flat" cmpd="sng" algn="ctr">
                      <a:solidFill>
                        <a:srgbClr val="00B4BE"/>
                      </a:solidFill>
                      <a:prstDash val="solid"/>
                      <a:round/>
                      <a:headEnd type="none" w="med" len="med"/>
                      <a:tailEnd type="none" w="med" len="med"/>
                    </a:lnB>
                    <a:solidFill>
                      <a:schemeClr val="bg1">
                        <a:alpha val="40000"/>
                      </a:schemeClr>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333040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CAF9893A-F7E9-4FF6-B96A-9683AE945011}"/>
              </a:ext>
            </a:extLst>
          </p:cNvPr>
          <p:cNvSpPr txBox="1">
            <a:spLocks noGrp="1"/>
          </p:cNvSpPr>
          <p:nvPr>
            <p:ph type="title" idx="4294967295"/>
          </p:nvPr>
        </p:nvSpPr>
        <p:spPr>
          <a:xfrm>
            <a:off x="990600" y="517525"/>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3200" b="1" i="0" u="none" strike="noStrike" kern="1200" cap="none" spc="100" normalizeH="0" baseline="0" noProof="0" dirty="0">
                <a:ln>
                  <a:noFill/>
                </a:ln>
                <a:solidFill>
                  <a:srgbClr val="002060"/>
                </a:solidFill>
                <a:effectLst/>
                <a:uLnTx/>
                <a:uFillTx/>
                <a:latin typeface="Arial (body)"/>
                <a:ea typeface="+mj-ea"/>
                <a:cs typeface="Arial" panose="020B0604020202020204" pitchFamily="34" charset="0"/>
              </a:rPr>
              <a:t>A corporate asset perspective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1" i="0" u="none" strike="noStrike" kern="1200" cap="none" spc="0" normalizeH="0" baseline="0" noProof="0" dirty="0">
                <a:ln>
                  <a:noFill/>
                </a:ln>
                <a:solidFill>
                  <a:srgbClr val="686868"/>
                </a:solidFill>
                <a:effectLst/>
                <a:uLnTx/>
                <a:uFillTx/>
                <a:latin typeface="Arial (body)"/>
                <a:ea typeface="+mj-ea"/>
                <a:cs typeface="Arial" panose="020B0604020202020204" pitchFamily="34" charset="0"/>
              </a:rPr>
              <a:t>An example based on continuation of the 2020 dividend scale*</a:t>
            </a:r>
          </a:p>
        </p:txBody>
      </p:sp>
      <p:sp>
        <p:nvSpPr>
          <p:cNvPr id="12" name="Rectangle 11">
            <a:extLst>
              <a:ext uri="{FF2B5EF4-FFF2-40B4-BE49-F238E27FC236}">
                <a16:creationId xmlns:a16="http://schemas.microsoft.com/office/drawing/2014/main" id="{E90A24E9-008A-4C73-8DBA-9102BDD835F1}"/>
              </a:ext>
            </a:extLst>
          </p:cNvPr>
          <p:cNvSpPr/>
          <p:nvPr/>
        </p:nvSpPr>
        <p:spPr>
          <a:xfrm>
            <a:off x="990600" y="6079260"/>
            <a:ext cx="8279831" cy="523220"/>
          </a:xfrm>
          <a:prstGeom prst="rect">
            <a:avLst/>
          </a:prstGeom>
        </p:spPr>
        <p:txBody>
          <a:bodyPr wrap="none">
            <a:spAutoFit/>
          </a:bodyPr>
          <a:lstStyle/>
          <a:p>
            <a:pPr marR="0" lvl="0" algn="l" defTabSz="914377" rtl="0" eaLnBrk="1" fontAlgn="auto" latinLnBrk="0" hangingPunct="1">
              <a:lnSpc>
                <a:spcPct val="100000"/>
              </a:lnSpc>
              <a:spcBef>
                <a:spcPts val="0"/>
              </a:spcBef>
              <a:spcAft>
                <a:spcPts val="0"/>
              </a:spcAft>
              <a:buClrTx/>
              <a:buSzTx/>
              <a:tabLst/>
              <a:defRPr/>
            </a:pPr>
            <a:r>
              <a:rPr kumimoji="0" lang="en-CA" sz="1400" b="0" i="0" u="none" strike="noStrike" kern="1200" cap="none" spc="0" normalizeH="0" baseline="0" noProof="0">
                <a:ln>
                  <a:noFill/>
                </a:ln>
                <a:solidFill>
                  <a:srgbClr val="9A9A9A"/>
                </a:solidFill>
                <a:effectLst/>
                <a:uLnTx/>
                <a:uFillTx/>
                <a:latin typeface="Arial" panose="020B0604020202020204"/>
                <a:ea typeface="+mn-ea"/>
                <a:cs typeface="+mn-cs"/>
              </a:rPr>
              <a:t>* Based on a non-smoking male, aged 50. $700,000 face amount with 15 annual premiums of $50,000</a:t>
            </a:r>
          </a:p>
          <a:p>
            <a:pPr marR="0" lvl="0" algn="l" defTabSz="914377" rtl="0" eaLnBrk="1" fontAlgn="auto" latinLnBrk="0" hangingPunct="1">
              <a:lnSpc>
                <a:spcPct val="100000"/>
              </a:lnSpc>
              <a:spcBef>
                <a:spcPts val="0"/>
              </a:spcBef>
              <a:spcAft>
                <a:spcPts val="0"/>
              </a:spcAft>
              <a:buClrTx/>
              <a:buSzTx/>
              <a:tabLst/>
              <a:defRPr/>
            </a:pPr>
            <a:r>
              <a:rPr kumimoji="0" lang="en-CA" sz="1400" b="0" i="0" u="none" strike="noStrike" kern="1200" cap="none" spc="0" normalizeH="0" baseline="0" noProof="0">
                <a:ln>
                  <a:noFill/>
                </a:ln>
                <a:solidFill>
                  <a:srgbClr val="9A9A9A"/>
                </a:solidFill>
                <a:effectLst/>
                <a:uLnTx/>
                <a:uFillTx/>
                <a:latin typeface="Arial" panose="020B0604020202020204"/>
                <a:ea typeface="+mn-ea"/>
                <a:cs typeface="+mn-cs"/>
              </a:rPr>
              <a:t>Using 50% corporate investment income tax rate and 45% shareholder dividend tax rate</a:t>
            </a:r>
          </a:p>
        </p:txBody>
      </p:sp>
      <p:graphicFrame>
        <p:nvGraphicFramePr>
          <p:cNvPr id="5" name="Chart 4" descr="Chart showing example internal rate of return on death - from a corporate asset perspective. ">
            <a:extLst>
              <a:ext uri="{FF2B5EF4-FFF2-40B4-BE49-F238E27FC236}">
                <a16:creationId xmlns:a16="http://schemas.microsoft.com/office/drawing/2014/main" id="{BFF0FF7C-3C36-4F68-BC68-4AF7CB83C855}"/>
              </a:ext>
            </a:extLst>
          </p:cNvPr>
          <p:cNvGraphicFramePr/>
          <p:nvPr>
            <p:extLst>
              <p:ext uri="{D42A27DB-BD31-4B8C-83A1-F6EECF244321}">
                <p14:modId xmlns:p14="http://schemas.microsoft.com/office/powerpoint/2010/main" val="2537257924"/>
              </p:ext>
            </p:extLst>
          </p:nvPr>
        </p:nvGraphicFramePr>
        <p:xfrm>
          <a:off x="1024354" y="1897328"/>
          <a:ext cx="10170372" cy="4096519"/>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771338DF-EF56-4D5D-9978-71392EA0FDA8}"/>
              </a:ext>
            </a:extLst>
          </p:cNvPr>
          <p:cNvSpPr txBox="1"/>
          <p:nvPr/>
        </p:nvSpPr>
        <p:spPr>
          <a:xfrm rot="16200000">
            <a:off x="45387" y="3560663"/>
            <a:ext cx="1619380" cy="338554"/>
          </a:xfrm>
          <a:prstGeom prst="rect">
            <a:avLst/>
          </a:prstGeom>
          <a:noFill/>
        </p:spPr>
        <p:txBody>
          <a:bodyPr wrap="square" rtlCol="0" anchor="t">
            <a:spAutoFit/>
          </a:bodyPr>
          <a:lstStyle/>
          <a:p>
            <a:pPr algn="ctr">
              <a:defRPr/>
            </a:pPr>
            <a:r>
              <a:rPr lang="en-US" sz="1600">
                <a:solidFill>
                  <a:srgbClr val="686868"/>
                </a:solidFill>
                <a:latin typeface="+mj-lt"/>
              </a:rPr>
              <a:t>$ Thousands</a:t>
            </a:r>
            <a:endParaRPr lang="en-CA" sz="1600">
              <a:solidFill>
                <a:srgbClr val="686868"/>
              </a:solidFill>
              <a:latin typeface="+mj-lt"/>
            </a:endParaRPr>
          </a:p>
        </p:txBody>
      </p:sp>
      <p:sp>
        <p:nvSpPr>
          <p:cNvPr id="8" name="TextBox 7">
            <a:extLst>
              <a:ext uri="{FF2B5EF4-FFF2-40B4-BE49-F238E27FC236}">
                <a16:creationId xmlns:a16="http://schemas.microsoft.com/office/drawing/2014/main" id="{2368B743-4767-46F5-B435-CE72CDC29098}"/>
              </a:ext>
            </a:extLst>
          </p:cNvPr>
          <p:cNvSpPr txBox="1"/>
          <p:nvPr/>
        </p:nvSpPr>
        <p:spPr>
          <a:xfrm rot="5400000">
            <a:off x="9581271" y="3598085"/>
            <a:ext cx="3481274" cy="338554"/>
          </a:xfrm>
          <a:prstGeom prst="rect">
            <a:avLst/>
          </a:prstGeom>
          <a:noFill/>
        </p:spPr>
        <p:txBody>
          <a:bodyPr wrap="square" rtlCol="0" anchor="t">
            <a:spAutoFit/>
          </a:bodyPr>
          <a:lstStyle/>
          <a:p>
            <a:pPr algn="ctr">
              <a:defRPr/>
            </a:pPr>
            <a:r>
              <a:rPr lang="en-US" sz="1600">
                <a:solidFill>
                  <a:srgbClr val="686868"/>
                </a:solidFill>
                <a:latin typeface="+mj-lt"/>
              </a:rPr>
              <a:t>Internal Rate of Return on Death</a:t>
            </a:r>
            <a:endParaRPr lang="en-CA" sz="1600">
              <a:solidFill>
                <a:srgbClr val="686868"/>
              </a:solidFill>
              <a:latin typeface="+mj-lt"/>
            </a:endParaRPr>
          </a:p>
        </p:txBody>
      </p:sp>
    </p:spTree>
    <p:extLst>
      <p:ext uri="{BB962C8B-B14F-4D97-AF65-F5344CB8AC3E}">
        <p14:creationId xmlns:p14="http://schemas.microsoft.com/office/powerpoint/2010/main" val="4024196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CE86781-AF14-4B27-82F1-4A68AB51E2CB}"/>
              </a:ext>
              <a:ext uri="{C183D7F6-B498-43B3-948B-1728B52AA6E4}">
                <adec:decorative xmlns:adec="http://schemas.microsoft.com/office/drawing/2017/decorative" val="1"/>
              </a:ext>
            </a:extLst>
          </p:cNvPr>
          <p:cNvSpPr/>
          <p:nvPr/>
        </p:nvSpPr>
        <p:spPr>
          <a:xfrm>
            <a:off x="0" y="0"/>
            <a:ext cx="8887968" cy="6858000"/>
          </a:xfrm>
          <a:prstGeom prst="rect">
            <a:avLst/>
          </a:prstGeom>
          <a:solidFill>
            <a:schemeClr val="bg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Sun Life Sans" panose="02000503000000020004" pitchFamily="2" charset="77"/>
              <a:ea typeface="+mn-ea"/>
              <a:cs typeface="+mn-cs"/>
            </a:endParaRPr>
          </a:p>
        </p:txBody>
      </p:sp>
      <p:sp>
        <p:nvSpPr>
          <p:cNvPr id="13" name="Title 1">
            <a:extLst>
              <a:ext uri="{FF2B5EF4-FFF2-40B4-BE49-F238E27FC236}">
                <a16:creationId xmlns:a16="http://schemas.microsoft.com/office/drawing/2014/main" id="{CAF9893A-F7E9-4FF6-B96A-9683AE945011}"/>
              </a:ext>
            </a:extLst>
          </p:cNvPr>
          <p:cNvSpPr txBox="1">
            <a:spLocks noGrp="1"/>
          </p:cNvSpPr>
          <p:nvPr>
            <p:ph type="title" idx="4294967295"/>
          </p:nvPr>
        </p:nvSpPr>
        <p:spPr>
          <a:xfrm>
            <a:off x="990600" y="517525"/>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3200" b="1" i="0" u="none" strike="noStrike" kern="1200" cap="none" spc="100" normalizeH="0" baseline="0" noProof="0" dirty="0">
                <a:ln>
                  <a:noFill/>
                </a:ln>
                <a:solidFill>
                  <a:srgbClr val="002060"/>
                </a:solidFill>
                <a:effectLst/>
                <a:uLnTx/>
                <a:uFillTx/>
                <a:latin typeface="Arial (body)"/>
                <a:ea typeface="+mj-ea"/>
                <a:cs typeface="Arial" panose="020B0604020202020204" pitchFamily="34" charset="0"/>
              </a:rPr>
              <a:t>Why Sun Life?</a:t>
            </a:r>
          </a:p>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2000" b="1" i="0" u="none" strike="noStrike" kern="1200" cap="none" spc="0" normalizeH="0" baseline="0" noProof="0" dirty="0">
                <a:ln>
                  <a:noFill/>
                </a:ln>
                <a:solidFill>
                  <a:srgbClr val="686868"/>
                </a:solidFill>
                <a:effectLst/>
                <a:uLnTx/>
                <a:uFillTx/>
                <a:latin typeface="Arial (body)"/>
                <a:ea typeface="+mj-ea"/>
                <a:cs typeface="Arial" panose="020B0604020202020204" pitchFamily="34" charset="0"/>
              </a:rPr>
              <a:t>Global reach</a:t>
            </a:r>
          </a:p>
        </p:txBody>
      </p:sp>
      <p:pic>
        <p:nvPicPr>
          <p:cNvPr id="10" name="Picture 9" descr="image showing sun lifes global reach. ">
            <a:extLst>
              <a:ext uri="{FF2B5EF4-FFF2-40B4-BE49-F238E27FC236}">
                <a16:creationId xmlns:a16="http://schemas.microsoft.com/office/drawing/2014/main" id="{A9A80769-2A2B-4823-AC7A-AE4E36A08C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5125" y="1892808"/>
            <a:ext cx="7613366" cy="4535423"/>
          </a:xfrm>
          <a:prstGeom prst="rect">
            <a:avLst/>
          </a:prstGeom>
        </p:spPr>
      </p:pic>
      <p:sp>
        <p:nvSpPr>
          <p:cNvPr id="16" name="Rectangle 15">
            <a:extLst>
              <a:ext uri="{FF2B5EF4-FFF2-40B4-BE49-F238E27FC236}">
                <a16:creationId xmlns:a16="http://schemas.microsoft.com/office/drawing/2014/main" id="{D8767CE9-F2AD-48AD-B25B-DF7DBC7AE6E2}"/>
              </a:ext>
            </a:extLst>
          </p:cNvPr>
          <p:cNvSpPr/>
          <p:nvPr/>
        </p:nvSpPr>
        <p:spPr>
          <a:xfrm>
            <a:off x="9305441" y="1482863"/>
            <a:ext cx="2280424" cy="3785652"/>
          </a:xfrm>
          <a:prstGeom prst="rect">
            <a:avLst/>
          </a:prstGeom>
        </p:spPr>
        <p:txBody>
          <a:bodyPr wrap="square">
            <a:spAutoFit/>
          </a:bodyPr>
          <a:lstStyle/>
          <a:p>
            <a:pPr marL="0" marR="0" lvl="0" indent="0" algn="ctr" defTabSz="685772" rtl="0" eaLnBrk="1" fontAlgn="base" latinLnBrk="0" hangingPunct="1">
              <a:lnSpc>
                <a:spcPct val="100000"/>
              </a:lnSpc>
              <a:spcBef>
                <a:spcPct val="0"/>
              </a:spcBef>
              <a:spcAft>
                <a:spcPts val="1500"/>
              </a:spcAft>
              <a:buClr>
                <a:srgbClr val="002060"/>
              </a:buClr>
              <a:buSzPct val="100000"/>
              <a:buFontTx/>
              <a:buNone/>
              <a:tabLst/>
              <a:defRPr/>
            </a:pPr>
            <a:r>
              <a:rPr kumimoji="0" lang="en-CA" sz="2400" i="0" u="none" strike="noStrike" kern="1200" cap="none" spc="0" normalizeH="0" baseline="0" noProof="0">
                <a:ln>
                  <a:noFill/>
                </a:ln>
                <a:solidFill>
                  <a:srgbClr val="686868"/>
                </a:solidFill>
                <a:effectLst/>
                <a:uLnTx/>
                <a:uFillTx/>
                <a:latin typeface="Arial" panose="020B0604020202020204" pitchFamily="34" charset="0"/>
                <a:ea typeface="+mn-ea"/>
                <a:cs typeface="Arial" panose="020B0604020202020204" pitchFamily="34" charset="0"/>
              </a:rPr>
              <a:t>Operating through a </a:t>
            </a:r>
            <a:r>
              <a:rPr kumimoji="0" lang="en-CA" sz="2400" b="1" i="0" u="none" strike="noStrike" kern="1200" cap="none" spc="0" normalizeH="0" baseline="0" noProof="0">
                <a:ln>
                  <a:noFill/>
                </a:ln>
                <a:solidFill>
                  <a:srgbClr val="686868"/>
                </a:solidFill>
                <a:effectLst/>
                <a:uLnTx/>
                <a:uFillTx/>
                <a:latin typeface="Arial" panose="020B0604020202020204" pitchFamily="34" charset="0"/>
                <a:ea typeface="+mn-ea"/>
                <a:cs typeface="Arial" panose="020B0604020202020204" pitchFamily="34" charset="0"/>
              </a:rPr>
              <a:t>balanced</a:t>
            </a:r>
            <a:r>
              <a:rPr kumimoji="0" lang="en-CA" sz="2400" i="0" u="none" strike="noStrike" kern="1200" cap="none" spc="0" normalizeH="0" baseline="0" noProof="0">
                <a:ln>
                  <a:noFill/>
                </a:ln>
                <a:solidFill>
                  <a:srgbClr val="686868"/>
                </a:solidFill>
                <a:effectLst/>
                <a:uLnTx/>
                <a:uFillTx/>
                <a:latin typeface="Arial" panose="020B0604020202020204" pitchFamily="34" charset="0"/>
                <a:ea typeface="+mn-ea"/>
                <a:cs typeface="Arial" panose="020B0604020202020204" pitchFamily="34" charset="0"/>
              </a:rPr>
              <a:t> and </a:t>
            </a:r>
            <a:r>
              <a:rPr kumimoji="0" lang="en-CA" sz="2400" b="1" i="0" u="none" strike="noStrike" kern="1200" cap="none" spc="0" normalizeH="0" baseline="0" noProof="0">
                <a:ln>
                  <a:noFill/>
                </a:ln>
                <a:solidFill>
                  <a:srgbClr val="686868"/>
                </a:solidFill>
                <a:effectLst/>
                <a:uLnTx/>
                <a:uFillTx/>
                <a:latin typeface="Arial" panose="020B0604020202020204" pitchFamily="34" charset="0"/>
                <a:ea typeface="+mn-ea"/>
                <a:cs typeface="Arial" panose="020B0604020202020204" pitchFamily="34" charset="0"/>
              </a:rPr>
              <a:t>diversified</a:t>
            </a:r>
            <a:r>
              <a:rPr kumimoji="0" lang="en-CA" sz="2400" i="0" u="none" strike="noStrike" kern="1200" cap="none" spc="0" normalizeH="0" baseline="0" noProof="0">
                <a:ln>
                  <a:noFill/>
                </a:ln>
                <a:solidFill>
                  <a:srgbClr val="686868"/>
                </a:solidFill>
                <a:effectLst/>
                <a:uLnTx/>
                <a:uFillTx/>
                <a:latin typeface="Arial" panose="020B0604020202020204" pitchFamily="34" charset="0"/>
                <a:ea typeface="+mn-ea"/>
                <a:cs typeface="Arial" panose="020B0604020202020204" pitchFamily="34" charset="0"/>
              </a:rPr>
              <a:t> model and focused on creating </a:t>
            </a:r>
            <a:r>
              <a:rPr kumimoji="0" lang="en-CA" sz="2400" b="1" i="0" u="none" strike="noStrike" kern="1200" cap="none" spc="0" normalizeH="0" baseline="0" noProof="0">
                <a:ln>
                  <a:noFill/>
                </a:ln>
                <a:solidFill>
                  <a:srgbClr val="686868"/>
                </a:solidFill>
                <a:effectLst/>
                <a:uLnTx/>
                <a:uFillTx/>
                <a:latin typeface="Arial" panose="020B0604020202020204" pitchFamily="34" charset="0"/>
                <a:ea typeface="+mn-ea"/>
                <a:cs typeface="Arial" panose="020B0604020202020204" pitchFamily="34" charset="0"/>
              </a:rPr>
              <a:t>shareholder</a:t>
            </a:r>
            <a:r>
              <a:rPr kumimoji="0" lang="en-CA" sz="2400" i="0" u="none" strike="noStrike" kern="1200" cap="none" spc="0" normalizeH="0" baseline="0" noProof="0">
                <a:ln>
                  <a:noFill/>
                </a:ln>
                <a:solidFill>
                  <a:srgbClr val="686868"/>
                </a:solidFill>
                <a:effectLst/>
                <a:uLnTx/>
                <a:uFillTx/>
                <a:latin typeface="Arial" panose="020B0604020202020204" pitchFamily="34" charset="0"/>
                <a:ea typeface="+mn-ea"/>
                <a:cs typeface="Arial" panose="020B0604020202020204" pitchFamily="34" charset="0"/>
              </a:rPr>
              <a:t> </a:t>
            </a:r>
            <a:r>
              <a:rPr kumimoji="0" lang="en-CA" sz="2400" b="1" i="0" u="none" strike="noStrike" kern="1200" cap="none" spc="0" normalizeH="0" baseline="0" noProof="0">
                <a:ln>
                  <a:noFill/>
                </a:ln>
                <a:solidFill>
                  <a:srgbClr val="686868"/>
                </a:solidFill>
                <a:effectLst/>
                <a:uLnTx/>
                <a:uFillTx/>
                <a:latin typeface="Arial" panose="020B0604020202020204" pitchFamily="34" charset="0"/>
                <a:ea typeface="+mn-ea"/>
                <a:cs typeface="Arial" panose="020B0604020202020204" pitchFamily="34" charset="0"/>
              </a:rPr>
              <a:t>value</a:t>
            </a:r>
            <a:r>
              <a:rPr kumimoji="0" lang="en-CA" sz="2400" i="0" u="none" strike="noStrike" kern="1200" cap="none" spc="0" normalizeH="0" baseline="0" noProof="0">
                <a:ln>
                  <a:noFill/>
                </a:ln>
                <a:solidFill>
                  <a:srgbClr val="686868"/>
                </a:solidFill>
                <a:effectLst/>
                <a:uLnTx/>
                <a:uFillTx/>
                <a:latin typeface="Arial" panose="020B0604020202020204" pitchFamily="34" charset="0"/>
                <a:ea typeface="+mn-ea"/>
                <a:cs typeface="Arial" panose="020B0604020202020204" pitchFamily="34" charset="0"/>
              </a:rPr>
              <a:t> now and in the future</a:t>
            </a:r>
          </a:p>
        </p:txBody>
      </p:sp>
    </p:spTree>
    <p:extLst>
      <p:ext uri="{BB962C8B-B14F-4D97-AF65-F5344CB8AC3E}">
        <p14:creationId xmlns:p14="http://schemas.microsoft.com/office/powerpoint/2010/main" val="2571039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CAF9893A-F7E9-4FF6-B96A-9683AE945011}"/>
              </a:ext>
            </a:extLst>
          </p:cNvPr>
          <p:cNvSpPr txBox="1">
            <a:spLocks noGrp="1"/>
          </p:cNvSpPr>
          <p:nvPr>
            <p:ph type="title" idx="4294967295"/>
          </p:nvPr>
        </p:nvSpPr>
        <p:spPr>
          <a:xfrm>
            <a:off x="990600" y="517525"/>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3200" b="1" i="0" u="none" strike="noStrike" kern="1200" cap="none" spc="100" normalizeH="0" baseline="0" noProof="0" dirty="0">
                <a:ln>
                  <a:noFill/>
                </a:ln>
                <a:solidFill>
                  <a:srgbClr val="002060"/>
                </a:solidFill>
                <a:effectLst/>
                <a:uLnTx/>
                <a:uFillTx/>
                <a:latin typeface="Arial (body)"/>
                <a:ea typeface="+mj-ea"/>
                <a:cs typeface="Arial" panose="020B0604020202020204" pitchFamily="34" charset="0"/>
              </a:rPr>
              <a:t>One of the top Canadian asset managers*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1" i="0" u="none" strike="noStrike" kern="1200" cap="none" spc="0" normalizeH="0" baseline="0" noProof="0" dirty="0">
                <a:ln>
                  <a:noFill/>
                </a:ln>
                <a:solidFill>
                  <a:srgbClr val="686868"/>
                </a:solidFill>
                <a:effectLst/>
                <a:uLnTx/>
                <a:uFillTx/>
                <a:latin typeface="Arial (body)"/>
                <a:ea typeface="+mj-ea"/>
                <a:cs typeface="Arial" panose="020B0604020202020204" pitchFamily="34" charset="0"/>
              </a:rPr>
              <a:t>And larger than top 5 Canadian pension funds combined</a:t>
            </a:r>
          </a:p>
        </p:txBody>
      </p:sp>
      <p:graphicFrame>
        <p:nvGraphicFramePr>
          <p:cNvPr id="10" name="Chart 9" descr="Chart showing Sun Life's assets under management. ">
            <a:extLst>
              <a:ext uri="{FF2B5EF4-FFF2-40B4-BE49-F238E27FC236}">
                <a16:creationId xmlns:a16="http://schemas.microsoft.com/office/drawing/2014/main" id="{2996F4B8-A4CC-4DF3-815D-440BD6DAC39A}"/>
              </a:ext>
            </a:extLst>
          </p:cNvPr>
          <p:cNvGraphicFramePr/>
          <p:nvPr>
            <p:extLst>
              <p:ext uri="{D42A27DB-BD31-4B8C-83A1-F6EECF244321}">
                <p14:modId xmlns:p14="http://schemas.microsoft.com/office/powerpoint/2010/main" val="135268080"/>
              </p:ext>
            </p:extLst>
          </p:nvPr>
        </p:nvGraphicFramePr>
        <p:xfrm>
          <a:off x="988060" y="2067488"/>
          <a:ext cx="10215880" cy="3741451"/>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BFF2EAC9-7B08-4387-9359-2B3974D039AC}"/>
              </a:ext>
            </a:extLst>
          </p:cNvPr>
          <p:cNvSpPr txBox="1"/>
          <p:nvPr/>
        </p:nvSpPr>
        <p:spPr>
          <a:xfrm rot="16200000">
            <a:off x="5019" y="3374471"/>
            <a:ext cx="1619380" cy="338554"/>
          </a:xfrm>
          <a:prstGeom prst="rect">
            <a:avLst/>
          </a:prstGeom>
          <a:noFill/>
        </p:spPr>
        <p:txBody>
          <a:bodyPr wrap="square" rtlCol="0" anchor="t">
            <a:spAutoFit/>
          </a:bodyPr>
          <a:lstStyle/>
          <a:p>
            <a:pPr algn="ctr">
              <a:defRPr/>
            </a:pPr>
            <a:r>
              <a:rPr lang="en-US" sz="1600">
                <a:solidFill>
                  <a:srgbClr val="686868"/>
                </a:solidFill>
                <a:latin typeface="+mj-lt"/>
              </a:rPr>
              <a:t>Billions USD</a:t>
            </a:r>
            <a:endParaRPr lang="en-CA" sz="1600">
              <a:solidFill>
                <a:srgbClr val="686868"/>
              </a:solidFill>
              <a:latin typeface="+mj-lt"/>
            </a:endParaRPr>
          </a:p>
        </p:txBody>
      </p:sp>
      <p:sp>
        <p:nvSpPr>
          <p:cNvPr id="8" name="Rectangle 7">
            <a:extLst>
              <a:ext uri="{FF2B5EF4-FFF2-40B4-BE49-F238E27FC236}">
                <a16:creationId xmlns:a16="http://schemas.microsoft.com/office/drawing/2014/main" id="{26465B93-21D3-4CE1-BADD-BDC86CB825D3}"/>
              </a:ext>
            </a:extLst>
          </p:cNvPr>
          <p:cNvSpPr/>
          <p:nvPr/>
        </p:nvSpPr>
        <p:spPr>
          <a:xfrm>
            <a:off x="60428" y="6548873"/>
            <a:ext cx="2836033" cy="230832"/>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CA" sz="900" b="0" i="0" u="none" strike="noStrike" kern="1200" cap="none" spc="0" normalizeH="0" baseline="0" noProof="0">
                <a:ln>
                  <a:noFill/>
                </a:ln>
                <a:solidFill>
                  <a:srgbClr val="9A9A9A"/>
                </a:solidFill>
                <a:effectLst/>
                <a:uLnTx/>
                <a:uFillTx/>
                <a:latin typeface="Calibri Light" panose="020F0302020204030204"/>
                <a:ea typeface="+mn-ea"/>
                <a:cs typeface="+mn-cs"/>
              </a:rPr>
              <a:t>Source: The P&amp;I Towers Watson global 500 ranking, 2020</a:t>
            </a:r>
          </a:p>
        </p:txBody>
      </p:sp>
    </p:spTree>
    <p:extLst>
      <p:ext uri="{BB962C8B-B14F-4D97-AF65-F5344CB8AC3E}">
        <p14:creationId xmlns:p14="http://schemas.microsoft.com/office/powerpoint/2010/main" val="2342418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CAF9893A-F7E9-4FF6-B96A-9683AE945011}"/>
              </a:ext>
            </a:extLst>
          </p:cNvPr>
          <p:cNvSpPr txBox="1">
            <a:spLocks noGrp="1"/>
          </p:cNvSpPr>
          <p:nvPr>
            <p:ph type="title" idx="4294967295"/>
          </p:nvPr>
        </p:nvSpPr>
        <p:spPr>
          <a:xfrm>
            <a:off x="990600" y="517525"/>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3200" b="1" i="0" u="none" strike="noStrike" kern="1200" cap="none" spc="100" normalizeH="0" baseline="0" noProof="0" dirty="0">
                <a:ln>
                  <a:noFill/>
                </a:ln>
                <a:solidFill>
                  <a:srgbClr val="002060"/>
                </a:solidFill>
                <a:effectLst/>
                <a:uLnTx/>
                <a:uFillTx/>
                <a:latin typeface="Arial (body)"/>
                <a:ea typeface="+mj-ea"/>
                <a:cs typeface="Arial" panose="020B0604020202020204" pitchFamily="34" charset="0"/>
              </a:rPr>
              <a:t>Sun Life par account</a:t>
            </a:r>
          </a:p>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2000" b="1" i="0" u="none" strike="noStrike" kern="1200" cap="none" spc="0" normalizeH="0" baseline="0" noProof="0" dirty="0">
                <a:ln>
                  <a:noFill/>
                </a:ln>
                <a:solidFill>
                  <a:srgbClr val="686868"/>
                </a:solidFill>
                <a:effectLst/>
                <a:uLnTx/>
                <a:uFillTx/>
                <a:latin typeface="Arial (body)"/>
                <a:ea typeface="+mj-ea"/>
                <a:cs typeface="Arial" panose="020B0604020202020204" pitchFamily="34" charset="0"/>
              </a:rPr>
              <a:t>Strictly observed investment guidelines</a:t>
            </a:r>
          </a:p>
        </p:txBody>
      </p:sp>
      <p:grpSp>
        <p:nvGrpSpPr>
          <p:cNvPr id="2" name="Group 1" descr="Pie chart showing asset mix of Sun Life's par account. ">
            <a:extLst>
              <a:ext uri="{FF2B5EF4-FFF2-40B4-BE49-F238E27FC236}">
                <a16:creationId xmlns:a16="http://schemas.microsoft.com/office/drawing/2014/main" id="{1DDA3D90-A6BF-43F3-A2FE-720A33A8FDFC}"/>
              </a:ext>
            </a:extLst>
          </p:cNvPr>
          <p:cNvGrpSpPr/>
          <p:nvPr/>
        </p:nvGrpSpPr>
        <p:grpSpPr>
          <a:xfrm>
            <a:off x="271424" y="1818893"/>
            <a:ext cx="8159344" cy="4666943"/>
            <a:chOff x="271424" y="1818893"/>
            <a:chExt cx="8159344" cy="4666943"/>
          </a:xfrm>
        </p:grpSpPr>
        <p:pic>
          <p:nvPicPr>
            <p:cNvPr id="6" name="Picture 5">
              <a:extLst>
                <a:ext uri="{FF2B5EF4-FFF2-40B4-BE49-F238E27FC236}">
                  <a16:creationId xmlns:a16="http://schemas.microsoft.com/office/drawing/2014/main" id="{19EC3EA5-32CC-48EB-A589-9A9DCC6643AC}"/>
                </a:ext>
              </a:extLst>
            </p:cNvPr>
            <p:cNvPicPr>
              <a:picLocks noChangeAspect="1"/>
            </p:cNvPicPr>
            <p:nvPr/>
          </p:nvPicPr>
          <p:blipFill>
            <a:blip r:embed="rId3"/>
            <a:stretch>
              <a:fillRect/>
            </a:stretch>
          </p:blipFill>
          <p:spPr>
            <a:xfrm>
              <a:off x="2103120" y="1818893"/>
              <a:ext cx="5482399" cy="4262867"/>
            </a:xfrm>
            <a:prstGeom prst="rect">
              <a:avLst/>
            </a:prstGeom>
          </p:spPr>
        </p:pic>
        <p:sp>
          <p:nvSpPr>
            <p:cNvPr id="8" name="Rectangle 7">
              <a:extLst>
                <a:ext uri="{FF2B5EF4-FFF2-40B4-BE49-F238E27FC236}">
                  <a16:creationId xmlns:a16="http://schemas.microsoft.com/office/drawing/2014/main" id="{7C23DC4E-057D-4FCF-81FE-6717824775AE}"/>
                </a:ext>
              </a:extLst>
            </p:cNvPr>
            <p:cNvSpPr/>
            <p:nvPr/>
          </p:nvSpPr>
          <p:spPr>
            <a:xfrm>
              <a:off x="271424" y="5277336"/>
              <a:ext cx="2447544" cy="992579"/>
            </a:xfrm>
            <a:prstGeom prst="rect">
              <a:avLst/>
            </a:prstGeom>
            <a:noFill/>
          </p:spPr>
          <p:txBody>
            <a:bodyPr wrap="square">
              <a:spAutoFit/>
            </a:bodyPr>
            <a:lstStyle/>
            <a:p>
              <a:pPr marL="182563" indent="-168275">
                <a:spcAft>
                  <a:spcPts val="300"/>
                </a:spcAft>
                <a:buClr>
                  <a:srgbClr val="FFC000"/>
                </a:buClr>
                <a:buFont typeface="Arial" panose="020B0604020202020204" pitchFamily="34" charset="0"/>
                <a:buChar char="•"/>
              </a:pPr>
              <a:r>
                <a:rPr lang="en-US" sz="1400">
                  <a:solidFill>
                    <a:srgbClr val="003846"/>
                  </a:solidFill>
                  <a:latin typeface="Sun Life Sans" panose="020B0504030304030303" pitchFamily="34" charset="0"/>
                </a:rPr>
                <a:t>Largest shop in Canada</a:t>
              </a:r>
            </a:p>
            <a:p>
              <a:pPr marL="182563" indent="-168275">
                <a:spcAft>
                  <a:spcPts val="300"/>
                </a:spcAft>
                <a:buClr>
                  <a:srgbClr val="FFC000"/>
                </a:buClr>
                <a:buFont typeface="Arial" panose="020B0604020202020204" pitchFamily="34" charset="0"/>
                <a:buChar char="•"/>
              </a:pPr>
              <a:r>
                <a:rPr lang="en-US" sz="1400">
                  <a:solidFill>
                    <a:srgbClr val="003846"/>
                  </a:solidFill>
                  <a:latin typeface="Sun Life Sans" panose="020B0504030304030303" pitchFamily="34" charset="0"/>
                </a:rPr>
                <a:t>Financing for </a:t>
              </a:r>
              <a:r>
                <a:rPr lang="en-CA" sz="1400">
                  <a:solidFill>
                    <a:srgbClr val="003846"/>
                  </a:solidFill>
                  <a:latin typeface="Sun Life Sans" panose="020B0504030304030303" pitchFamily="34" charset="0"/>
                </a:rPr>
                <a:t>infrastructure, private debt &amp; securitization</a:t>
              </a:r>
              <a:endParaRPr lang="en-US" sz="1600">
                <a:solidFill>
                  <a:srgbClr val="003846"/>
                </a:solidFill>
                <a:latin typeface="Sun Life Sans" panose="020B0504030304030303" pitchFamily="34" charset="0"/>
              </a:endParaRPr>
            </a:p>
          </p:txBody>
        </p:sp>
        <p:sp>
          <p:nvSpPr>
            <p:cNvPr id="9" name="Rectangle 8">
              <a:extLst>
                <a:ext uri="{FF2B5EF4-FFF2-40B4-BE49-F238E27FC236}">
                  <a16:creationId xmlns:a16="http://schemas.microsoft.com/office/drawing/2014/main" id="{885AD7E4-EEF2-4BAD-B98C-BF7A9B7FC952}"/>
                </a:ext>
              </a:extLst>
            </p:cNvPr>
            <p:cNvSpPr/>
            <p:nvPr/>
          </p:nvSpPr>
          <p:spPr>
            <a:xfrm>
              <a:off x="6019800" y="5096160"/>
              <a:ext cx="2410968" cy="1208023"/>
            </a:xfrm>
            <a:prstGeom prst="rect">
              <a:avLst/>
            </a:prstGeom>
            <a:solidFill>
              <a:srgbClr val="FFFFFF"/>
            </a:solidFill>
          </p:spPr>
          <p:txBody>
            <a:bodyPr wrap="square">
              <a:spAutoFit/>
            </a:bodyPr>
            <a:lstStyle/>
            <a:p>
              <a:pPr marL="182563" marR="0" lvl="0" indent="-182563" defTabSz="914400" eaLnBrk="1" fontAlgn="auto" latinLnBrk="0" hangingPunct="1">
                <a:lnSpc>
                  <a:spcPct val="100000"/>
                </a:lnSpc>
                <a:spcBef>
                  <a:spcPts val="0"/>
                </a:spcBef>
                <a:spcAft>
                  <a:spcPts val="300"/>
                </a:spcAft>
                <a:buClr>
                  <a:srgbClr val="FFC000"/>
                </a:buClr>
                <a:buSzTx/>
                <a:buFont typeface="Arial" panose="020B0604020202020204" pitchFamily="34" charset="0"/>
                <a:buChar char="•"/>
                <a:tabLst/>
                <a:defRPr/>
              </a:pPr>
              <a:r>
                <a:rPr kumimoji="0" lang="en-CA" sz="1400" b="0" i="0" u="none" strike="noStrike" kern="0" cap="none" spc="0" normalizeH="0" baseline="0" noProof="0">
                  <a:ln>
                    <a:noFill/>
                  </a:ln>
                  <a:solidFill>
                    <a:srgbClr val="003846"/>
                  </a:solidFill>
                  <a:effectLst/>
                  <a:uLnTx/>
                  <a:uFillTx/>
                  <a:latin typeface="Sun Life Sans" panose="020B0504030304030303" pitchFamily="34" charset="0"/>
                </a:rPr>
                <a:t>High quality, income-producing properties with low leverage</a:t>
              </a:r>
            </a:p>
            <a:p>
              <a:pPr marL="182563" marR="0" lvl="0" indent="-182563" defTabSz="914400" eaLnBrk="1" fontAlgn="auto" latinLnBrk="0" hangingPunct="1">
                <a:lnSpc>
                  <a:spcPct val="100000"/>
                </a:lnSpc>
                <a:spcBef>
                  <a:spcPts val="0"/>
                </a:spcBef>
                <a:spcAft>
                  <a:spcPts val="300"/>
                </a:spcAft>
                <a:buClr>
                  <a:srgbClr val="FFC000"/>
                </a:buClr>
                <a:buSzTx/>
                <a:buFont typeface="Arial" panose="020B0604020202020204" pitchFamily="34" charset="0"/>
                <a:buChar char="•"/>
                <a:tabLst/>
                <a:defRPr/>
              </a:pPr>
              <a:r>
                <a:rPr kumimoji="0" lang="en-US" sz="1400" b="0" i="0" u="none" strike="noStrike" kern="0" cap="none" spc="0" normalizeH="0" baseline="0" noProof="0">
                  <a:ln>
                    <a:noFill/>
                  </a:ln>
                  <a:solidFill>
                    <a:srgbClr val="003846"/>
                  </a:solidFill>
                  <a:effectLst/>
                  <a:uLnTx/>
                  <a:uFillTx/>
                  <a:latin typeface="Sun Life Sans" panose="020B0504030304030303" pitchFamily="34" charset="0"/>
                </a:rPr>
                <a:t>Protection against inflation</a:t>
              </a:r>
            </a:p>
          </p:txBody>
        </p:sp>
        <p:sp>
          <p:nvSpPr>
            <p:cNvPr id="11" name="Rectangle 10">
              <a:extLst>
                <a:ext uri="{FF2B5EF4-FFF2-40B4-BE49-F238E27FC236}">
                  <a16:creationId xmlns:a16="http://schemas.microsoft.com/office/drawing/2014/main" id="{F8F5CA3B-19A2-48C9-A4E0-DCC425A3313B}"/>
                </a:ext>
              </a:extLst>
            </p:cNvPr>
            <p:cNvSpPr/>
            <p:nvPr/>
          </p:nvSpPr>
          <p:spPr>
            <a:xfrm>
              <a:off x="5303520" y="5678424"/>
              <a:ext cx="740664" cy="807412"/>
            </a:xfrm>
            <a:prstGeom prst="rect">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CA"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1222449B-CD5F-4A63-83A7-16FA4A67AF44}"/>
                </a:ext>
              </a:extLst>
            </p:cNvPr>
            <p:cNvSpPr/>
            <p:nvPr/>
          </p:nvSpPr>
          <p:spPr>
            <a:xfrm>
              <a:off x="6617208" y="4569068"/>
              <a:ext cx="1136904" cy="560408"/>
            </a:xfrm>
            <a:prstGeom prst="rect">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CA"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cxnSp>
          <p:nvCxnSpPr>
            <p:cNvPr id="14" name="Straight Arrow Connector 13">
              <a:extLst>
                <a:ext uri="{FF2B5EF4-FFF2-40B4-BE49-F238E27FC236}">
                  <a16:creationId xmlns:a16="http://schemas.microsoft.com/office/drawing/2014/main" id="{675A97FA-346E-4DC6-AED3-395020BB2E53}"/>
                </a:ext>
              </a:extLst>
            </p:cNvPr>
            <p:cNvCxnSpPr/>
            <p:nvPr/>
          </p:nvCxnSpPr>
          <p:spPr>
            <a:xfrm flipH="1">
              <a:off x="2478024" y="5230368"/>
              <a:ext cx="192024" cy="128016"/>
            </a:xfrm>
            <a:prstGeom prst="straightConnector1">
              <a:avLst/>
            </a:prstGeom>
            <a:noFill/>
            <a:ln w="28575" cap="flat" cmpd="sng" algn="ctr">
              <a:solidFill>
                <a:srgbClr val="003846"/>
              </a:solidFill>
              <a:prstDash val="solid"/>
              <a:miter lim="800000"/>
              <a:tailEnd type="triangle"/>
            </a:ln>
            <a:effectLst/>
          </p:spPr>
        </p:cxnSp>
        <p:cxnSp>
          <p:nvCxnSpPr>
            <p:cNvPr id="15" name="Straight Arrow Connector 14">
              <a:extLst>
                <a:ext uri="{FF2B5EF4-FFF2-40B4-BE49-F238E27FC236}">
                  <a16:creationId xmlns:a16="http://schemas.microsoft.com/office/drawing/2014/main" id="{5074F5D6-1C69-4032-9631-6DA119ECD96A}"/>
                </a:ext>
              </a:extLst>
            </p:cNvPr>
            <p:cNvCxnSpPr/>
            <p:nvPr/>
          </p:nvCxnSpPr>
          <p:spPr>
            <a:xfrm>
              <a:off x="5903976" y="4916424"/>
              <a:ext cx="259080" cy="207143"/>
            </a:xfrm>
            <a:prstGeom prst="straightConnector1">
              <a:avLst/>
            </a:prstGeom>
            <a:noFill/>
            <a:ln w="28575" cap="flat" cmpd="sng" algn="ctr">
              <a:solidFill>
                <a:srgbClr val="003846"/>
              </a:solidFill>
              <a:prstDash val="solid"/>
              <a:miter lim="800000"/>
              <a:tailEnd type="triangle"/>
            </a:ln>
            <a:effectLst/>
          </p:spPr>
        </p:cxnSp>
      </p:grpSp>
      <p:sp>
        <p:nvSpPr>
          <p:cNvPr id="19" name="Rectangle 18">
            <a:extLst>
              <a:ext uri="{FF2B5EF4-FFF2-40B4-BE49-F238E27FC236}">
                <a16:creationId xmlns:a16="http://schemas.microsoft.com/office/drawing/2014/main" id="{1359F435-9F59-4AAD-A653-A76841E658B3}"/>
              </a:ext>
            </a:extLst>
          </p:cNvPr>
          <p:cNvSpPr/>
          <p:nvPr/>
        </p:nvSpPr>
        <p:spPr>
          <a:xfrm>
            <a:off x="60428" y="6548873"/>
            <a:ext cx="4216219" cy="230832"/>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CA" sz="900" b="0" i="0" u="none" strike="noStrike" kern="1200" cap="none" spc="0" normalizeH="0" baseline="0" noProof="0">
                <a:ln>
                  <a:noFill/>
                </a:ln>
                <a:solidFill>
                  <a:srgbClr val="9A9A9A"/>
                </a:solidFill>
                <a:effectLst/>
                <a:uLnTx/>
                <a:uFillTx/>
                <a:latin typeface="Calibri Light" panose="020F0302020204030204"/>
                <a:ea typeface="+mn-ea"/>
                <a:cs typeface="+mn-cs"/>
              </a:rPr>
              <a:t>Source: Participating whole life insurance: Facts &amp; Figures, Sun Life, December 31 2019</a:t>
            </a:r>
          </a:p>
        </p:txBody>
      </p:sp>
      <p:sp>
        <p:nvSpPr>
          <p:cNvPr id="7" name="Rectangle 6">
            <a:extLst>
              <a:ext uri="{FF2B5EF4-FFF2-40B4-BE49-F238E27FC236}">
                <a16:creationId xmlns:a16="http://schemas.microsoft.com/office/drawing/2014/main" id="{5CE86781-AF14-4B27-82F1-4A68AB51E2CB}"/>
              </a:ext>
              <a:ext uri="{C183D7F6-B498-43B3-948B-1728B52AA6E4}">
                <adec:decorative xmlns:adec="http://schemas.microsoft.com/office/drawing/2017/decorative" val="1"/>
              </a:ext>
            </a:extLst>
          </p:cNvPr>
          <p:cNvSpPr/>
          <p:nvPr/>
        </p:nvSpPr>
        <p:spPr>
          <a:xfrm flipH="1">
            <a:off x="8430768" y="0"/>
            <a:ext cx="3761232" cy="6858000"/>
          </a:xfrm>
          <a:prstGeom prst="rect">
            <a:avLst/>
          </a:prstGeom>
          <a:solidFill>
            <a:schemeClr val="bg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Sun Life Sans" panose="02000503000000020004" pitchFamily="2" charset="77"/>
              <a:ea typeface="+mn-ea"/>
              <a:cs typeface="+mn-cs"/>
            </a:endParaRPr>
          </a:p>
        </p:txBody>
      </p:sp>
      <p:pic>
        <p:nvPicPr>
          <p:cNvPr id="18" name="Picture 4" descr="Two people sitting at a table&#10;&#10;Description generated with very high confidence">
            <a:extLst>
              <a:ext uri="{FF2B5EF4-FFF2-40B4-BE49-F238E27FC236}">
                <a16:creationId xmlns:a16="http://schemas.microsoft.com/office/drawing/2014/main" id="{B7D09A9D-DB36-49AA-95F4-7A0472C24D9B}"/>
              </a:ext>
            </a:extLst>
          </p:cNvPr>
          <p:cNvPicPr>
            <a:picLocks noChangeAspect="1"/>
          </p:cNvPicPr>
          <p:nvPr/>
        </p:nvPicPr>
        <p:blipFill>
          <a:blip r:embed="rId4"/>
          <a:stretch>
            <a:fillRect/>
          </a:stretch>
        </p:blipFill>
        <p:spPr>
          <a:xfrm>
            <a:off x="9465364" y="716122"/>
            <a:ext cx="1692039" cy="2164201"/>
          </a:xfrm>
          <a:prstGeom prst="rect">
            <a:avLst/>
          </a:prstGeom>
          <a:ln w="38100" cap="sq">
            <a:solidFill>
              <a:schemeClr val="accent4"/>
            </a:solidFill>
            <a:prstDash val="solid"/>
            <a:miter lim="800000"/>
          </a:ln>
          <a:effectLst>
            <a:outerShdw blurRad="50800" dist="38100" dir="2700000" algn="tl" rotWithShape="0">
              <a:srgbClr val="000000">
                <a:alpha val="43000"/>
              </a:srgbClr>
            </a:outerShdw>
          </a:effectLst>
        </p:spPr>
      </p:pic>
      <p:sp>
        <p:nvSpPr>
          <p:cNvPr id="16" name="Rectangle 15">
            <a:extLst>
              <a:ext uri="{FF2B5EF4-FFF2-40B4-BE49-F238E27FC236}">
                <a16:creationId xmlns:a16="http://schemas.microsoft.com/office/drawing/2014/main" id="{D8767CE9-F2AD-48AD-B25B-DF7DBC7AE6E2}"/>
              </a:ext>
            </a:extLst>
          </p:cNvPr>
          <p:cNvSpPr/>
          <p:nvPr/>
        </p:nvSpPr>
        <p:spPr>
          <a:xfrm>
            <a:off x="8714347" y="3293487"/>
            <a:ext cx="3152071" cy="3416320"/>
          </a:xfrm>
          <a:prstGeom prst="rect">
            <a:avLst/>
          </a:prstGeom>
        </p:spPr>
        <p:txBody>
          <a:bodyPr wrap="square">
            <a:spAutoFit/>
          </a:bodyPr>
          <a:lstStyle/>
          <a:p>
            <a:pPr marL="0" marR="0" lvl="0" indent="0" algn="ctr" defTabSz="685772" rtl="0" eaLnBrk="1" fontAlgn="base" latinLnBrk="0" hangingPunct="1">
              <a:lnSpc>
                <a:spcPct val="100000"/>
              </a:lnSpc>
              <a:spcBef>
                <a:spcPct val="0"/>
              </a:spcBef>
              <a:spcAft>
                <a:spcPts val="1500"/>
              </a:spcAft>
              <a:buClr>
                <a:srgbClr val="002060"/>
              </a:buClr>
              <a:buSzPct val="100000"/>
              <a:buFontTx/>
              <a:buNone/>
              <a:tabLst/>
              <a:defRPr/>
            </a:pPr>
            <a:r>
              <a:rPr kumimoji="0" lang="en-CA" sz="2400" b="0" i="0" u="none" strike="noStrike" kern="1200" cap="none" spc="0" normalizeH="0" baseline="0" noProof="0">
                <a:ln>
                  <a:noFill/>
                </a:ln>
                <a:solidFill>
                  <a:srgbClr val="686868"/>
                </a:solidFill>
                <a:effectLst/>
                <a:uLnTx/>
                <a:uFillTx/>
                <a:latin typeface="Arial" panose="020B0604020202020204" pitchFamily="34" charset="0"/>
                <a:ea typeface="+mn-ea"/>
                <a:cs typeface="Arial" panose="020B0604020202020204" pitchFamily="34" charset="0"/>
              </a:rPr>
              <a:t>The investment guidelines for each asset class are designed to satisfy the long-term objectives, liabilities, liquidity requirements and interest rate risks.</a:t>
            </a:r>
          </a:p>
        </p:txBody>
      </p:sp>
    </p:spTree>
    <p:extLst>
      <p:ext uri="{BB962C8B-B14F-4D97-AF65-F5344CB8AC3E}">
        <p14:creationId xmlns:p14="http://schemas.microsoft.com/office/powerpoint/2010/main" val="349543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a:t>Dementia</a:t>
            </a:r>
            <a:endParaRPr lang="en-CA"/>
          </a:p>
        </p:txBody>
      </p:sp>
      <p:sp>
        <p:nvSpPr>
          <p:cNvPr id="11" name="TextBox 10">
            <a:extLst>
              <a:ext uri="{FF2B5EF4-FFF2-40B4-BE49-F238E27FC236}">
                <a16:creationId xmlns:a16="http://schemas.microsoft.com/office/drawing/2014/main" id="{6827FE86-E7B5-7F41-893A-4A7055659957}"/>
              </a:ext>
            </a:extLst>
          </p:cNvPr>
          <p:cNvSpPr txBox="1"/>
          <p:nvPr/>
        </p:nvSpPr>
        <p:spPr>
          <a:xfrm>
            <a:off x="752599" y="1778456"/>
            <a:ext cx="10646228" cy="4446795"/>
          </a:xfrm>
          <a:prstGeom prst="rect">
            <a:avLst/>
          </a:prstGeom>
          <a:noFill/>
        </p:spPr>
        <p:txBody>
          <a:bodyPr wrap="square" rtlCol="0">
            <a:spAutoFit/>
          </a:bodyPr>
          <a:lstStyle/>
          <a:p>
            <a:pPr marL="342887" lvl="0" indent="-342887" fontAlgn="base">
              <a:lnSpc>
                <a:spcPct val="150000"/>
              </a:lnSpc>
              <a:spcAft>
                <a:spcPts val="500"/>
              </a:spcAft>
              <a:buClr>
                <a:srgbClr val="002060"/>
              </a:buClr>
              <a:buSzPct val="100000"/>
              <a:buFont typeface="Arial" panose="020B0604020202020204" pitchFamily="34" charset="0"/>
              <a:buChar char="•"/>
              <a:defRPr/>
            </a:pPr>
            <a:r>
              <a:rPr lang="en-CA" sz="2000">
                <a:solidFill>
                  <a:srgbClr val="686868"/>
                </a:solidFill>
                <a:latin typeface="Arial (body)"/>
                <a:cs typeface="Arial" panose="020B0604020202020204" pitchFamily="34" charset="0"/>
              </a:rPr>
              <a:t>The following information is being presented with the understanding that it is intended for information purposes only.</a:t>
            </a:r>
          </a:p>
          <a:p>
            <a:pPr marL="342887" lvl="0" indent="-342887" fontAlgn="base">
              <a:lnSpc>
                <a:spcPct val="150000"/>
              </a:lnSpc>
              <a:spcAft>
                <a:spcPts val="500"/>
              </a:spcAft>
              <a:buClr>
                <a:srgbClr val="002060"/>
              </a:buClr>
              <a:buSzPct val="100000"/>
              <a:buFont typeface="Arial" panose="020B0604020202020204" pitchFamily="34" charset="0"/>
              <a:buChar char="•"/>
              <a:defRPr/>
            </a:pPr>
            <a:r>
              <a:rPr lang="en-CA" sz="2000">
                <a:solidFill>
                  <a:srgbClr val="686868"/>
                </a:solidFill>
                <a:latin typeface="Arial (body)"/>
                <a:cs typeface="Arial" panose="020B0604020202020204" pitchFamily="34" charset="0"/>
              </a:rPr>
              <a:t>Neither Sun Life Assurance Company of Canada nor the presenter has been engaged for the purpose of providing legal, accounting, taxation, or other professional advice.</a:t>
            </a:r>
          </a:p>
          <a:p>
            <a:pPr marL="342887" lvl="0" indent="-342887" fontAlgn="base">
              <a:lnSpc>
                <a:spcPct val="150000"/>
              </a:lnSpc>
              <a:spcAft>
                <a:spcPts val="500"/>
              </a:spcAft>
              <a:buClr>
                <a:srgbClr val="002060"/>
              </a:buClr>
              <a:buSzPct val="100000"/>
              <a:buFont typeface="Arial" panose="020B0604020202020204" pitchFamily="34" charset="0"/>
              <a:buChar char="•"/>
              <a:defRPr/>
            </a:pPr>
            <a:r>
              <a:rPr lang="en-CA" sz="2000">
                <a:solidFill>
                  <a:srgbClr val="686868"/>
                </a:solidFill>
                <a:latin typeface="Arial (body)"/>
                <a:cs typeface="Arial" panose="020B0604020202020204" pitchFamily="34" charset="0"/>
              </a:rPr>
              <a:t>No one should act upon the examples/information without a thorough examination of the legal/tax situation with their own professional advisors, after the facts of the specific case are considered.</a:t>
            </a:r>
          </a:p>
          <a:p>
            <a:pPr marL="342887" lvl="0" indent="-342887" fontAlgn="base">
              <a:lnSpc>
                <a:spcPct val="150000"/>
              </a:lnSpc>
              <a:spcAft>
                <a:spcPts val="500"/>
              </a:spcAft>
              <a:buClr>
                <a:srgbClr val="002060"/>
              </a:buClr>
              <a:buSzPct val="100000"/>
              <a:buFont typeface="Arial" panose="020B0604020202020204" pitchFamily="34" charset="0"/>
              <a:buChar char="•"/>
              <a:defRPr/>
            </a:pPr>
            <a:r>
              <a:rPr lang="en-CA" sz="2000">
                <a:solidFill>
                  <a:srgbClr val="686868"/>
                </a:solidFill>
                <a:latin typeface="Arial (body)"/>
                <a:cs typeface="Arial" panose="020B0604020202020204" pitchFamily="34" charset="0"/>
              </a:rPr>
              <a:t>Unless specifically stated, the values and rates presented are not guaranteed. </a:t>
            </a:r>
          </a:p>
          <a:p>
            <a:pPr marL="342887" lvl="0" indent="-342887" fontAlgn="base">
              <a:lnSpc>
                <a:spcPct val="150000"/>
              </a:lnSpc>
              <a:spcAft>
                <a:spcPts val="500"/>
              </a:spcAft>
              <a:buClr>
                <a:srgbClr val="002060"/>
              </a:buClr>
              <a:buSzPct val="100000"/>
              <a:buFont typeface="Arial" panose="020B0604020202020204" pitchFamily="34" charset="0"/>
              <a:buChar char="•"/>
              <a:defRPr/>
            </a:pPr>
            <a:r>
              <a:rPr lang="en-CA" sz="2000">
                <a:solidFill>
                  <a:srgbClr val="686868"/>
                </a:solidFill>
                <a:latin typeface="Arial (body)"/>
                <a:cs typeface="Arial" panose="020B0604020202020204" pitchFamily="34" charset="0"/>
              </a:rPr>
              <a:t>Past performance is not an indicator of future results.</a:t>
            </a:r>
          </a:p>
        </p:txBody>
      </p:sp>
      <p:sp>
        <p:nvSpPr>
          <p:cNvPr id="12" name="Title 1">
            <a:extLst>
              <a:ext uri="{FF2B5EF4-FFF2-40B4-BE49-F238E27FC236}">
                <a16:creationId xmlns:a16="http://schemas.microsoft.com/office/drawing/2014/main" id="{A4F9D67B-59F1-49FD-A0D8-A44C88FA1149}"/>
              </a:ext>
            </a:extLst>
          </p:cNvPr>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r>
              <a:rPr lang="en-CA" spc="100">
                <a:solidFill>
                  <a:srgbClr val="002060"/>
                </a:solidFill>
                <a:latin typeface="Arial (body)"/>
                <a:cs typeface="Arial" panose="020B0604020202020204" pitchFamily="34" charset="0"/>
              </a:rPr>
              <a:t>Disclaimer</a:t>
            </a:r>
            <a:endParaRPr lang="en-CA"/>
          </a:p>
        </p:txBody>
      </p:sp>
    </p:spTree>
    <p:extLst>
      <p:ext uri="{BB962C8B-B14F-4D97-AF65-F5344CB8AC3E}">
        <p14:creationId xmlns:p14="http://schemas.microsoft.com/office/powerpoint/2010/main" val="2978067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CAF9893A-F7E9-4FF6-B96A-9683AE945011}"/>
              </a:ext>
            </a:extLst>
          </p:cNvPr>
          <p:cNvSpPr txBox="1">
            <a:spLocks noGrp="1"/>
          </p:cNvSpPr>
          <p:nvPr>
            <p:ph type="title" idx="4294967295"/>
          </p:nvPr>
        </p:nvSpPr>
        <p:spPr>
          <a:xfrm>
            <a:off x="990600" y="517525"/>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3200" b="1" i="0" u="none" strike="noStrike" kern="1200" cap="none" spc="100" normalizeH="0" baseline="0" noProof="0" dirty="0">
                <a:ln>
                  <a:noFill/>
                </a:ln>
                <a:solidFill>
                  <a:srgbClr val="002060"/>
                </a:solidFill>
                <a:effectLst/>
                <a:uLnTx/>
                <a:uFillTx/>
                <a:latin typeface="Arial (body)"/>
                <a:ea typeface="+mj-ea"/>
                <a:cs typeface="Arial" panose="020B0604020202020204" pitchFamily="34" charset="0"/>
              </a:rPr>
              <a:t>Proven investment team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1" i="0" u="none" strike="noStrike" kern="1200" cap="none" spc="0" normalizeH="0" baseline="0" noProof="0" dirty="0">
                <a:ln>
                  <a:noFill/>
                </a:ln>
                <a:solidFill>
                  <a:srgbClr val="686868"/>
                </a:solidFill>
                <a:effectLst/>
                <a:uLnTx/>
                <a:uFillTx/>
                <a:latin typeface="Arial (body)"/>
                <a:ea typeface="+mj-ea"/>
                <a:cs typeface="Arial" panose="020B0604020202020204" pitchFamily="34" charset="0"/>
              </a:rPr>
              <a:t>Sun Life Investment Management and MFS</a:t>
            </a:r>
          </a:p>
        </p:txBody>
      </p:sp>
      <p:pic>
        <p:nvPicPr>
          <p:cNvPr id="11" name="Picture 10" descr="A picture containing drawing&#10;&#10;Description automatically generated">
            <a:extLst>
              <a:ext uri="{FF2B5EF4-FFF2-40B4-BE49-F238E27FC236}">
                <a16:creationId xmlns:a16="http://schemas.microsoft.com/office/drawing/2014/main" id="{28D85DDD-FD0B-45B6-B03D-445DD07EA45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9798" y="2182758"/>
            <a:ext cx="523461" cy="523461"/>
          </a:xfrm>
          <a:prstGeom prst="rect">
            <a:avLst/>
          </a:prstGeom>
          <a:solidFill>
            <a:srgbClr val="EAAB00"/>
          </a:solidFill>
        </p:spPr>
      </p:pic>
      <p:sp>
        <p:nvSpPr>
          <p:cNvPr id="12" name="TextBox 11">
            <a:extLst>
              <a:ext uri="{FF2B5EF4-FFF2-40B4-BE49-F238E27FC236}">
                <a16:creationId xmlns:a16="http://schemas.microsoft.com/office/drawing/2014/main" id="{05EA4304-7245-4D6A-AAD3-095565B9776E}"/>
              </a:ext>
            </a:extLst>
          </p:cNvPr>
          <p:cNvSpPr txBox="1"/>
          <p:nvPr/>
        </p:nvSpPr>
        <p:spPr>
          <a:xfrm>
            <a:off x="1450387" y="2109872"/>
            <a:ext cx="4302713" cy="1077218"/>
          </a:xfrm>
          <a:prstGeom prst="rect">
            <a:avLst/>
          </a:prstGeom>
          <a:noFill/>
        </p:spPr>
        <p:txBody>
          <a:bodyPr wrap="square" rtlCol="0">
            <a:spAutoFit/>
          </a:bodyPr>
          <a:lstStyle/>
          <a:p>
            <a:r>
              <a:rPr lang="en-US" sz="2400" b="1">
                <a:solidFill>
                  <a:srgbClr val="003846"/>
                </a:solidFill>
                <a:latin typeface="Sun Life Sans" panose="020B0504030304030303" pitchFamily="34" charset="0"/>
              </a:rPr>
              <a:t>Public Fixed Income</a:t>
            </a:r>
          </a:p>
          <a:p>
            <a:r>
              <a:rPr lang="en-US" sz="2000">
                <a:solidFill>
                  <a:srgbClr val="003846"/>
                </a:solidFill>
                <a:latin typeface="Sun Life Sans" panose="020B0504030304030303" pitchFamily="34" charset="0"/>
              </a:rPr>
              <a:t>47 portfolio managers</a:t>
            </a:r>
          </a:p>
          <a:p>
            <a:r>
              <a:rPr lang="en-US" sz="2000">
                <a:solidFill>
                  <a:srgbClr val="003846"/>
                </a:solidFill>
                <a:latin typeface="Sun Life Sans" panose="020B0504030304030303" pitchFamily="34" charset="0"/>
              </a:rPr>
              <a:t>19 years average tenure</a:t>
            </a:r>
            <a:endParaRPr lang="en-CA" sz="2000">
              <a:solidFill>
                <a:srgbClr val="003846"/>
              </a:solidFill>
              <a:latin typeface="Sun Life Sans" panose="020B0504030304030303" pitchFamily="34" charset="0"/>
            </a:endParaRPr>
          </a:p>
        </p:txBody>
      </p:sp>
      <p:pic>
        <p:nvPicPr>
          <p:cNvPr id="6" name="Picture 5" descr="A picture containing drawing&#10;&#10;Description automatically generated">
            <a:extLst>
              <a:ext uri="{FF2B5EF4-FFF2-40B4-BE49-F238E27FC236}">
                <a16:creationId xmlns:a16="http://schemas.microsoft.com/office/drawing/2014/main" id="{BC884CD6-245C-4F65-AFC8-2A3E10EE4A5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12696" y="2184264"/>
            <a:ext cx="522799" cy="522799"/>
          </a:xfrm>
          <a:prstGeom prst="rect">
            <a:avLst/>
          </a:prstGeom>
          <a:solidFill>
            <a:srgbClr val="EAAB00"/>
          </a:solidFill>
        </p:spPr>
      </p:pic>
      <p:sp>
        <p:nvSpPr>
          <p:cNvPr id="17" name="TextBox 16">
            <a:extLst>
              <a:ext uri="{FF2B5EF4-FFF2-40B4-BE49-F238E27FC236}">
                <a16:creationId xmlns:a16="http://schemas.microsoft.com/office/drawing/2014/main" id="{A1131966-739A-4B60-8B46-770609E573FF}"/>
              </a:ext>
            </a:extLst>
          </p:cNvPr>
          <p:cNvSpPr txBox="1"/>
          <p:nvPr/>
        </p:nvSpPr>
        <p:spPr>
          <a:xfrm>
            <a:off x="6767321" y="2096643"/>
            <a:ext cx="4462654" cy="1077218"/>
          </a:xfrm>
          <a:prstGeom prst="rect">
            <a:avLst/>
          </a:prstGeom>
          <a:noFill/>
        </p:spPr>
        <p:txBody>
          <a:bodyPr wrap="square" rtlCol="0">
            <a:spAutoFit/>
          </a:bodyPr>
          <a:lstStyle/>
          <a:p>
            <a:r>
              <a:rPr lang="en-US" sz="2400" b="1">
                <a:solidFill>
                  <a:srgbClr val="003846"/>
                </a:solidFill>
                <a:latin typeface="Sun Life Sans" panose="020B0504030304030303" pitchFamily="34" charset="0"/>
              </a:rPr>
              <a:t>Real Estate</a:t>
            </a:r>
          </a:p>
          <a:p>
            <a:r>
              <a:rPr lang="en-US" sz="2000">
                <a:solidFill>
                  <a:srgbClr val="003846"/>
                </a:solidFill>
                <a:latin typeface="Sun Life Sans" panose="020B0504030304030303" pitchFamily="34" charset="0"/>
              </a:rPr>
              <a:t>15 portfolio managers</a:t>
            </a:r>
          </a:p>
          <a:p>
            <a:r>
              <a:rPr lang="en-US" sz="2000">
                <a:solidFill>
                  <a:srgbClr val="003846"/>
                </a:solidFill>
                <a:latin typeface="Sun Life Sans" panose="020B0504030304030303" pitchFamily="34" charset="0"/>
              </a:rPr>
              <a:t>19 years average tenure</a:t>
            </a:r>
            <a:endParaRPr lang="en-CA" sz="2000">
              <a:solidFill>
                <a:srgbClr val="003846"/>
              </a:solidFill>
              <a:latin typeface="Sun Life Sans" panose="020B0504030304030303" pitchFamily="34" charset="0"/>
            </a:endParaRPr>
          </a:p>
        </p:txBody>
      </p:sp>
      <p:pic>
        <p:nvPicPr>
          <p:cNvPr id="7" name="Picture 6" descr="A picture containing drawing, plate&#10;&#10;Description automatically generated">
            <a:extLst>
              <a:ext uri="{FF2B5EF4-FFF2-40B4-BE49-F238E27FC236}">
                <a16:creationId xmlns:a16="http://schemas.microsoft.com/office/drawing/2014/main" id="{65DE0652-A892-43BC-B438-C934FD73A98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9798" y="3556623"/>
            <a:ext cx="522798" cy="522798"/>
          </a:xfrm>
          <a:prstGeom prst="rect">
            <a:avLst/>
          </a:prstGeom>
          <a:solidFill>
            <a:srgbClr val="EAAB00"/>
          </a:solidFill>
        </p:spPr>
      </p:pic>
      <p:sp>
        <p:nvSpPr>
          <p:cNvPr id="14" name="TextBox 13">
            <a:extLst>
              <a:ext uri="{FF2B5EF4-FFF2-40B4-BE49-F238E27FC236}">
                <a16:creationId xmlns:a16="http://schemas.microsoft.com/office/drawing/2014/main" id="{A20215D4-45AF-46CE-AA42-4791E8BD4E4C}"/>
              </a:ext>
            </a:extLst>
          </p:cNvPr>
          <p:cNvSpPr txBox="1"/>
          <p:nvPr/>
        </p:nvSpPr>
        <p:spPr>
          <a:xfrm>
            <a:off x="1450387" y="3462528"/>
            <a:ext cx="3765042" cy="1077218"/>
          </a:xfrm>
          <a:prstGeom prst="rect">
            <a:avLst/>
          </a:prstGeom>
          <a:noFill/>
        </p:spPr>
        <p:txBody>
          <a:bodyPr wrap="square" rtlCol="0">
            <a:spAutoFit/>
          </a:bodyPr>
          <a:lstStyle/>
          <a:p>
            <a:r>
              <a:rPr lang="en-US" sz="2400" b="1">
                <a:solidFill>
                  <a:srgbClr val="003846"/>
                </a:solidFill>
                <a:latin typeface="Sun Life Sans" panose="020B0504030304030303" pitchFamily="34" charset="0"/>
              </a:rPr>
              <a:t>Private Fixed Income</a:t>
            </a:r>
          </a:p>
          <a:p>
            <a:r>
              <a:rPr lang="en-US" sz="2000">
                <a:solidFill>
                  <a:srgbClr val="003846"/>
                </a:solidFill>
                <a:latin typeface="Sun Life Sans" panose="020B0504030304030303" pitchFamily="34" charset="0"/>
              </a:rPr>
              <a:t>54 portfolio managers</a:t>
            </a:r>
          </a:p>
          <a:p>
            <a:r>
              <a:rPr lang="en-US" sz="2000">
                <a:solidFill>
                  <a:srgbClr val="003846"/>
                </a:solidFill>
                <a:latin typeface="Sun Life Sans" panose="020B0504030304030303" pitchFamily="34" charset="0"/>
              </a:rPr>
              <a:t>17 years average tenure</a:t>
            </a:r>
            <a:endParaRPr lang="en-CA" sz="2000">
              <a:solidFill>
                <a:srgbClr val="003846"/>
              </a:solidFill>
              <a:latin typeface="Sun Life Sans" panose="020B0504030304030303" pitchFamily="34" charset="0"/>
            </a:endParaRPr>
          </a:p>
        </p:txBody>
      </p:sp>
      <p:pic>
        <p:nvPicPr>
          <p:cNvPr id="9" name="Picture 8" descr="A picture containing light, drawing&#10;&#10;Description automatically generated">
            <a:extLst>
              <a:ext uri="{FF2B5EF4-FFF2-40B4-BE49-F238E27FC236}">
                <a16:creationId xmlns:a16="http://schemas.microsoft.com/office/drawing/2014/main" id="{E0E3B994-A484-4570-8486-387483557A5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112696" y="3556621"/>
            <a:ext cx="522800" cy="522800"/>
          </a:xfrm>
          <a:prstGeom prst="rect">
            <a:avLst/>
          </a:prstGeom>
          <a:solidFill>
            <a:srgbClr val="EAAB00"/>
          </a:solidFill>
        </p:spPr>
      </p:pic>
      <p:sp>
        <p:nvSpPr>
          <p:cNvPr id="16" name="TextBox 15">
            <a:extLst>
              <a:ext uri="{FF2B5EF4-FFF2-40B4-BE49-F238E27FC236}">
                <a16:creationId xmlns:a16="http://schemas.microsoft.com/office/drawing/2014/main" id="{CB43171F-CCA7-4E2B-9FDC-C87DB0FCD5C9}"/>
              </a:ext>
            </a:extLst>
          </p:cNvPr>
          <p:cNvSpPr txBox="1"/>
          <p:nvPr/>
        </p:nvSpPr>
        <p:spPr>
          <a:xfrm>
            <a:off x="6767321" y="3451098"/>
            <a:ext cx="5034153" cy="1077218"/>
          </a:xfrm>
          <a:prstGeom prst="rect">
            <a:avLst/>
          </a:prstGeom>
          <a:noFill/>
        </p:spPr>
        <p:txBody>
          <a:bodyPr wrap="square" rtlCol="0">
            <a:spAutoFit/>
          </a:bodyPr>
          <a:lstStyle/>
          <a:p>
            <a:r>
              <a:rPr lang="en-US" sz="2400" b="1">
                <a:solidFill>
                  <a:srgbClr val="003846"/>
                </a:solidFill>
                <a:latin typeface="Sun Life Sans" panose="020B0504030304030303" pitchFamily="34" charset="0"/>
              </a:rPr>
              <a:t>Equities, Asia &amp; Strategy</a:t>
            </a:r>
          </a:p>
          <a:p>
            <a:r>
              <a:rPr lang="en-US" sz="2000">
                <a:solidFill>
                  <a:srgbClr val="003846"/>
                </a:solidFill>
                <a:latin typeface="Sun Life Sans" panose="020B0504030304030303" pitchFamily="34" charset="0"/>
              </a:rPr>
              <a:t>55 portfolio managers</a:t>
            </a:r>
          </a:p>
          <a:p>
            <a:r>
              <a:rPr lang="en-US" sz="2000">
                <a:solidFill>
                  <a:srgbClr val="003846"/>
                </a:solidFill>
                <a:latin typeface="Sun Life Sans" panose="020B0504030304030303" pitchFamily="34" charset="0"/>
              </a:rPr>
              <a:t>12 years average tenure</a:t>
            </a:r>
            <a:endParaRPr lang="en-CA" sz="2000">
              <a:solidFill>
                <a:srgbClr val="003846"/>
              </a:solidFill>
              <a:latin typeface="Sun Life Sans" panose="020B0504030304030303" pitchFamily="34" charset="0"/>
            </a:endParaRPr>
          </a:p>
        </p:txBody>
      </p:sp>
      <p:pic>
        <p:nvPicPr>
          <p:cNvPr id="19" name="Picture 18" descr="A picture containing drawing&#10;&#10;Description automatically generated">
            <a:extLst>
              <a:ext uri="{FF2B5EF4-FFF2-40B4-BE49-F238E27FC236}">
                <a16:creationId xmlns:a16="http://schemas.microsoft.com/office/drawing/2014/main" id="{A22D3048-370E-45E1-8BB0-82573E06FB1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19798" y="4863149"/>
            <a:ext cx="522798" cy="522798"/>
          </a:xfrm>
          <a:prstGeom prst="rect">
            <a:avLst/>
          </a:prstGeom>
          <a:solidFill>
            <a:srgbClr val="EAAB00"/>
          </a:solidFill>
        </p:spPr>
      </p:pic>
      <p:sp>
        <p:nvSpPr>
          <p:cNvPr id="15" name="TextBox 14">
            <a:extLst>
              <a:ext uri="{FF2B5EF4-FFF2-40B4-BE49-F238E27FC236}">
                <a16:creationId xmlns:a16="http://schemas.microsoft.com/office/drawing/2014/main" id="{133F40A5-1430-4F06-90AD-363A9C00C9BD}"/>
              </a:ext>
            </a:extLst>
          </p:cNvPr>
          <p:cNvSpPr txBox="1"/>
          <p:nvPr/>
        </p:nvSpPr>
        <p:spPr>
          <a:xfrm>
            <a:off x="1450387" y="4789170"/>
            <a:ext cx="4045839" cy="1077218"/>
          </a:xfrm>
          <a:prstGeom prst="rect">
            <a:avLst/>
          </a:prstGeom>
          <a:noFill/>
        </p:spPr>
        <p:txBody>
          <a:bodyPr wrap="square" rtlCol="0">
            <a:spAutoFit/>
          </a:bodyPr>
          <a:lstStyle/>
          <a:p>
            <a:r>
              <a:rPr lang="en-US" sz="2400" b="1">
                <a:solidFill>
                  <a:srgbClr val="003846"/>
                </a:solidFill>
                <a:latin typeface="Sun Life Sans" panose="020B0504030304030303" pitchFamily="34" charset="0"/>
              </a:rPr>
              <a:t>Commercial Mortgages</a:t>
            </a:r>
          </a:p>
          <a:p>
            <a:r>
              <a:rPr lang="en-US" sz="2000">
                <a:solidFill>
                  <a:srgbClr val="003846"/>
                </a:solidFill>
                <a:latin typeface="Sun Life Sans" panose="020B0504030304030303" pitchFamily="34" charset="0"/>
              </a:rPr>
              <a:t>43 portfolio managers</a:t>
            </a:r>
          </a:p>
          <a:p>
            <a:r>
              <a:rPr lang="en-US" sz="2000">
                <a:solidFill>
                  <a:srgbClr val="003846"/>
                </a:solidFill>
                <a:latin typeface="Sun Life Sans" panose="020B0504030304030303" pitchFamily="34" charset="0"/>
              </a:rPr>
              <a:t>19 years average tenure</a:t>
            </a:r>
            <a:endParaRPr lang="en-CA" sz="2000">
              <a:solidFill>
                <a:srgbClr val="003846"/>
              </a:solidFill>
              <a:latin typeface="Sun Life Sans" panose="020B0504030304030303" pitchFamily="34" charset="0"/>
            </a:endParaRPr>
          </a:p>
        </p:txBody>
      </p:sp>
      <p:pic>
        <p:nvPicPr>
          <p:cNvPr id="20" name="Picture 19" descr="MFS logo">
            <a:extLst>
              <a:ext uri="{FF2B5EF4-FFF2-40B4-BE49-F238E27FC236}">
                <a16:creationId xmlns:a16="http://schemas.microsoft.com/office/drawing/2014/main" id="{5F7608E6-3CA1-4562-8F9C-91FB2872450F}"/>
              </a:ext>
            </a:extLst>
          </p:cNvPr>
          <p:cNvPicPr>
            <a:picLocks noChangeAspect="1"/>
          </p:cNvPicPr>
          <p:nvPr/>
        </p:nvPicPr>
        <p:blipFill>
          <a:blip r:embed="rId8"/>
          <a:stretch>
            <a:fillRect/>
          </a:stretch>
        </p:blipFill>
        <p:spPr>
          <a:xfrm>
            <a:off x="6074597" y="4713154"/>
            <a:ext cx="648920" cy="593121"/>
          </a:xfrm>
          <a:prstGeom prst="rect">
            <a:avLst/>
          </a:prstGeom>
        </p:spPr>
      </p:pic>
      <p:sp>
        <p:nvSpPr>
          <p:cNvPr id="18" name="TextBox 17">
            <a:extLst>
              <a:ext uri="{FF2B5EF4-FFF2-40B4-BE49-F238E27FC236}">
                <a16:creationId xmlns:a16="http://schemas.microsoft.com/office/drawing/2014/main" id="{A6F2A328-6998-4A38-85B9-BA12F698D450}"/>
              </a:ext>
            </a:extLst>
          </p:cNvPr>
          <p:cNvSpPr txBox="1"/>
          <p:nvPr/>
        </p:nvSpPr>
        <p:spPr>
          <a:xfrm>
            <a:off x="6767321" y="4778883"/>
            <a:ext cx="4837937" cy="769441"/>
          </a:xfrm>
          <a:prstGeom prst="rect">
            <a:avLst/>
          </a:prstGeom>
          <a:noFill/>
        </p:spPr>
        <p:txBody>
          <a:bodyPr wrap="square" rtlCol="0">
            <a:spAutoFit/>
          </a:bodyPr>
          <a:lstStyle/>
          <a:p>
            <a:r>
              <a:rPr lang="en-US" sz="2400" b="1">
                <a:solidFill>
                  <a:srgbClr val="003846"/>
                </a:solidFill>
                <a:latin typeface="Sun Life Sans" panose="020B0504030304030303" pitchFamily="34" charset="0"/>
              </a:rPr>
              <a:t>MFS Investment Management</a:t>
            </a:r>
          </a:p>
          <a:p>
            <a:r>
              <a:rPr lang="en-US" sz="2000">
                <a:solidFill>
                  <a:srgbClr val="003846"/>
                </a:solidFill>
                <a:latin typeface="Sun Life Sans" panose="020B0504030304030303" pitchFamily="34" charset="0"/>
              </a:rPr>
              <a:t>46 portfolio managers</a:t>
            </a:r>
          </a:p>
        </p:txBody>
      </p:sp>
    </p:spTree>
    <p:extLst>
      <p:ext uri="{BB962C8B-B14F-4D97-AF65-F5344CB8AC3E}">
        <p14:creationId xmlns:p14="http://schemas.microsoft.com/office/powerpoint/2010/main" val="410936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CAF9893A-F7E9-4FF6-B96A-9683AE945011}"/>
              </a:ext>
            </a:extLst>
          </p:cNvPr>
          <p:cNvSpPr txBox="1">
            <a:spLocks noGrp="1"/>
          </p:cNvSpPr>
          <p:nvPr>
            <p:ph type="title" idx="4294967295"/>
          </p:nvPr>
        </p:nvSpPr>
        <p:spPr>
          <a:xfrm>
            <a:off x="990600" y="517525"/>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3200" b="1" i="0" u="none" strike="noStrike" kern="1200" cap="none" spc="100" normalizeH="0" baseline="0" noProof="0" dirty="0">
                <a:ln>
                  <a:noFill/>
                </a:ln>
                <a:solidFill>
                  <a:srgbClr val="002060"/>
                </a:solidFill>
                <a:effectLst/>
                <a:uLnTx/>
                <a:uFillTx/>
                <a:latin typeface="Arial (body)"/>
                <a:ea typeface="+mj-ea"/>
                <a:cs typeface="Arial" panose="020B0604020202020204" pitchFamily="34" charset="0"/>
              </a:rPr>
              <a:t>Weathering storms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1" i="0" u="none" strike="noStrike" kern="1200" cap="none" spc="0" normalizeH="0" baseline="0" noProof="0" dirty="0">
                <a:ln>
                  <a:noFill/>
                </a:ln>
                <a:solidFill>
                  <a:srgbClr val="686868"/>
                </a:solidFill>
                <a:effectLst/>
                <a:uLnTx/>
                <a:uFillTx/>
                <a:latin typeface="Arial (body)"/>
                <a:ea typeface="+mj-ea"/>
                <a:cs typeface="Arial" panose="020B0604020202020204" pitchFamily="34" charset="0"/>
              </a:rPr>
              <a:t>Sun Life is a safe place to put your money</a:t>
            </a:r>
          </a:p>
        </p:txBody>
      </p:sp>
      <p:sp>
        <p:nvSpPr>
          <p:cNvPr id="21" name="TextBox 20">
            <a:extLst>
              <a:ext uri="{FF2B5EF4-FFF2-40B4-BE49-F238E27FC236}">
                <a16:creationId xmlns:a16="http://schemas.microsoft.com/office/drawing/2014/main" id="{6E08B942-7F63-4CE8-B245-D841445A3D45}"/>
              </a:ext>
            </a:extLst>
          </p:cNvPr>
          <p:cNvSpPr txBox="1"/>
          <p:nvPr/>
        </p:nvSpPr>
        <p:spPr>
          <a:xfrm>
            <a:off x="990599" y="2161682"/>
            <a:ext cx="10429009" cy="3503523"/>
          </a:xfrm>
          <a:prstGeom prst="rect">
            <a:avLst/>
          </a:prstGeom>
          <a:noFill/>
        </p:spPr>
        <p:txBody>
          <a:bodyPr wrap="square">
            <a:spAutoFit/>
          </a:bodyPr>
          <a:lstStyle/>
          <a:p>
            <a:pPr marL="342900" indent="-342900">
              <a:spcBef>
                <a:spcPts val="500"/>
              </a:spcBef>
              <a:spcAft>
                <a:spcPts val="500"/>
              </a:spcAft>
              <a:buFont typeface="Wingdings" panose="05000000000000000000" pitchFamily="2" charset="2"/>
              <a:buChar char="ü"/>
            </a:pPr>
            <a:r>
              <a:rPr lang="en-CA" sz="2000">
                <a:solidFill>
                  <a:srgbClr val="686868"/>
                </a:solidFill>
                <a:latin typeface="Arial (body)"/>
                <a:cs typeface="Arial" panose="020B0604020202020204" pitchFamily="34" charset="0"/>
              </a:rPr>
              <a:t>No other public North American insurance company has higher ratings from Moody’s, Standard &amp; Poor, and A.M. Best</a:t>
            </a:r>
          </a:p>
          <a:p>
            <a:pPr marL="342900" indent="-342900">
              <a:spcBef>
                <a:spcPts val="500"/>
              </a:spcBef>
              <a:spcAft>
                <a:spcPts val="500"/>
              </a:spcAft>
              <a:buFont typeface="Wingdings" panose="05000000000000000000" pitchFamily="2" charset="2"/>
              <a:buChar char="ü"/>
            </a:pPr>
            <a:r>
              <a:rPr lang="en-CA" sz="2000">
                <a:solidFill>
                  <a:srgbClr val="686868"/>
                </a:solidFill>
                <a:latin typeface="Arial (body)"/>
                <a:cs typeface="Arial" panose="020B0604020202020204" pitchFamily="34" charset="0"/>
              </a:rPr>
              <a:t>Only Canadian insurance company on the 2020 Global 100 Most Sustainable Corporations in the World</a:t>
            </a:r>
          </a:p>
          <a:p>
            <a:pPr marL="342900" indent="-342900">
              <a:spcBef>
                <a:spcPts val="500"/>
              </a:spcBef>
              <a:spcAft>
                <a:spcPts val="500"/>
              </a:spcAft>
              <a:buFont typeface="Wingdings" panose="05000000000000000000" pitchFamily="2" charset="2"/>
              <a:buChar char="ü"/>
            </a:pPr>
            <a:r>
              <a:rPr lang="en-CA" sz="2000">
                <a:solidFill>
                  <a:srgbClr val="686868"/>
                </a:solidFill>
                <a:latin typeface="Arial (body)"/>
                <a:cs typeface="Arial" panose="020B0604020202020204" pitchFamily="34" charset="0"/>
              </a:rPr>
              <a:t>Only major insurer in North America that, in the wake of the 2008 equity market collapse, didn’t do one of:</a:t>
            </a:r>
          </a:p>
          <a:p>
            <a:pPr marL="914400" lvl="1" indent="-457200" defTabSz="457200" fontAlgn="base">
              <a:spcBef>
                <a:spcPts val="500"/>
              </a:spcBef>
              <a:spcAft>
                <a:spcPts val="500"/>
              </a:spcAft>
              <a:buClr>
                <a:srgbClr val="516E66"/>
              </a:buClr>
              <a:buSzPct val="125000"/>
              <a:buFont typeface="+mj-lt"/>
              <a:buAutoNum type="arabicPeriod"/>
              <a:defRPr/>
            </a:pPr>
            <a:r>
              <a:rPr lang="en-CA" sz="2000">
                <a:solidFill>
                  <a:srgbClr val="686868"/>
                </a:solidFill>
                <a:latin typeface="Arial (body)"/>
                <a:cs typeface="Arial" panose="020B0604020202020204" pitchFamily="34" charset="0"/>
              </a:rPr>
              <a:t>Take a government bailout</a:t>
            </a:r>
          </a:p>
          <a:p>
            <a:pPr marL="914400" lvl="1" indent="-457200" defTabSz="457200" fontAlgn="base">
              <a:spcBef>
                <a:spcPts val="500"/>
              </a:spcBef>
              <a:spcAft>
                <a:spcPts val="500"/>
              </a:spcAft>
              <a:buClr>
                <a:srgbClr val="516E66"/>
              </a:buClr>
              <a:buSzPct val="125000"/>
              <a:buFont typeface="+mj-lt"/>
              <a:buAutoNum type="arabicPeriod"/>
              <a:defRPr/>
            </a:pPr>
            <a:r>
              <a:rPr lang="en-CA" sz="2000">
                <a:solidFill>
                  <a:srgbClr val="686868"/>
                </a:solidFill>
                <a:latin typeface="Arial (body)"/>
                <a:cs typeface="Arial" panose="020B0604020202020204" pitchFamily="34" charset="0"/>
              </a:rPr>
              <a:t>Reduce shareholder dividends*</a:t>
            </a:r>
          </a:p>
          <a:p>
            <a:pPr marL="914400" lvl="1" indent="-457200" defTabSz="457200" fontAlgn="base">
              <a:spcBef>
                <a:spcPts val="500"/>
              </a:spcBef>
              <a:spcAft>
                <a:spcPts val="500"/>
              </a:spcAft>
              <a:buClr>
                <a:srgbClr val="516E66"/>
              </a:buClr>
              <a:buSzPct val="125000"/>
              <a:buFont typeface="+mj-lt"/>
              <a:buAutoNum type="arabicPeriod"/>
              <a:defRPr/>
            </a:pPr>
            <a:r>
              <a:rPr lang="en-CA" sz="2000">
                <a:solidFill>
                  <a:srgbClr val="686868"/>
                </a:solidFill>
                <a:latin typeface="Arial (body)"/>
                <a:cs typeface="Arial" panose="020B0604020202020204" pitchFamily="34" charset="0"/>
              </a:rPr>
              <a:t>Issue more shares</a:t>
            </a:r>
            <a:endParaRPr lang="en-CA" sz="2000" b="1">
              <a:solidFill>
                <a:srgbClr val="686868"/>
              </a:solidFill>
              <a:latin typeface="Arial (body)"/>
              <a:cs typeface="Arial" panose="020B0604020202020204" pitchFamily="34" charset="0"/>
            </a:endParaRPr>
          </a:p>
        </p:txBody>
      </p:sp>
      <p:sp>
        <p:nvSpPr>
          <p:cNvPr id="22" name="Rectangle 21">
            <a:extLst>
              <a:ext uri="{FF2B5EF4-FFF2-40B4-BE49-F238E27FC236}">
                <a16:creationId xmlns:a16="http://schemas.microsoft.com/office/drawing/2014/main" id="{5BA11FDF-AA39-48E5-AF85-738BD50FCA95}"/>
              </a:ext>
            </a:extLst>
          </p:cNvPr>
          <p:cNvSpPr/>
          <p:nvPr/>
        </p:nvSpPr>
        <p:spPr>
          <a:xfrm>
            <a:off x="990599" y="5983799"/>
            <a:ext cx="9275296" cy="307777"/>
          </a:xfrm>
          <a:prstGeom prst="rect">
            <a:avLst/>
          </a:prstGeom>
        </p:spPr>
        <p:txBody>
          <a:bodyPr wrap="none">
            <a:spAutoFit/>
          </a:bodyPr>
          <a:lstStyle/>
          <a:p>
            <a:pPr marR="0" lvl="0" algn="l" defTabSz="914377" rtl="0" eaLnBrk="1" fontAlgn="auto" latinLnBrk="0" hangingPunct="1">
              <a:lnSpc>
                <a:spcPct val="100000"/>
              </a:lnSpc>
              <a:spcBef>
                <a:spcPts val="0"/>
              </a:spcBef>
              <a:spcAft>
                <a:spcPts val="0"/>
              </a:spcAft>
              <a:buClrTx/>
              <a:buSzTx/>
              <a:tabLst/>
              <a:defRPr/>
            </a:pPr>
            <a:r>
              <a:rPr kumimoji="0" lang="en-CA" sz="1400" b="0" i="0" u="none" strike="noStrike" kern="1200" cap="none" spc="0" normalizeH="0" baseline="0" noProof="0">
                <a:ln>
                  <a:noFill/>
                </a:ln>
                <a:solidFill>
                  <a:srgbClr val="9A9A9A"/>
                </a:solidFill>
                <a:effectLst/>
                <a:uLnTx/>
                <a:uFillTx/>
                <a:latin typeface="Arial" panose="020B0604020202020204"/>
                <a:ea typeface="+mn-ea"/>
                <a:cs typeface="+mn-cs"/>
              </a:rPr>
              <a:t>*Sun Life has never decreased shareholder dividends since going public (increasing from 12 to 55 cents per share)</a:t>
            </a:r>
          </a:p>
        </p:txBody>
      </p:sp>
    </p:spTree>
    <p:extLst>
      <p:ext uri="{BB962C8B-B14F-4D97-AF65-F5344CB8AC3E}">
        <p14:creationId xmlns:p14="http://schemas.microsoft.com/office/powerpoint/2010/main" val="2801184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C40C1FC-4625-4CDE-A066-84B43C569E26}"/>
              </a:ext>
            </a:extLst>
          </p:cNvPr>
          <p:cNvSpPr>
            <a:spLocks noGrp="1"/>
          </p:cNvSpPr>
          <p:nvPr>
            <p:ph type="title"/>
          </p:nvPr>
        </p:nvSpPr>
        <p:spPr>
          <a:xfrm>
            <a:off x="838200" y="1896217"/>
            <a:ext cx="10515600" cy="1325563"/>
          </a:xfrm>
        </p:spPr>
        <p:txBody>
          <a:bodyPr>
            <a:normAutofit/>
          </a:bodyPr>
          <a:lstStyle/>
          <a:p>
            <a:r>
              <a:rPr lang="en-US" sz="6000"/>
              <a:t>Thank you </a:t>
            </a:r>
            <a:endParaRPr lang="en-CA" sz="6000"/>
          </a:p>
        </p:txBody>
      </p:sp>
    </p:spTree>
    <p:extLst>
      <p:ext uri="{BB962C8B-B14F-4D97-AF65-F5344CB8AC3E}">
        <p14:creationId xmlns:p14="http://schemas.microsoft.com/office/powerpoint/2010/main" val="306933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hidden="1"/>
          <p:cNvSpPr>
            <a:spLocks noGrp="1"/>
          </p:cNvSpPr>
          <p:nvPr>
            <p:ph type="title"/>
          </p:nvPr>
        </p:nvSpPr>
        <p:spPr/>
        <p:txBody>
          <a:bodyPr/>
          <a:lstStyle/>
          <a:p>
            <a:r>
              <a:rPr lang="en-US"/>
              <a:t>Quote</a:t>
            </a:r>
            <a:endParaRPr lang="en-CA"/>
          </a:p>
        </p:txBody>
      </p:sp>
      <p:grpSp>
        <p:nvGrpSpPr>
          <p:cNvPr id="15" name="Group 14" descr="Design element">
            <a:extLst>
              <a:ext uri="{FF2B5EF4-FFF2-40B4-BE49-F238E27FC236}">
                <a16:creationId xmlns:a16="http://schemas.microsoft.com/office/drawing/2014/main" id="{74F22B33-7502-5349-8917-E506B8833E7D}"/>
              </a:ext>
            </a:extLst>
          </p:cNvPr>
          <p:cNvGrpSpPr/>
          <p:nvPr/>
        </p:nvGrpSpPr>
        <p:grpSpPr>
          <a:xfrm>
            <a:off x="-4429737" y="-7937357"/>
            <a:ext cx="17586960" cy="16893951"/>
            <a:chOff x="6096000" y="-1090222"/>
            <a:chExt cx="4463512" cy="4463512"/>
          </a:xfrm>
        </p:grpSpPr>
        <p:sp>
          <p:nvSpPr>
            <p:cNvPr id="16" name="Oval 15">
              <a:extLst>
                <a:ext uri="{FF2B5EF4-FFF2-40B4-BE49-F238E27FC236}">
                  <a16:creationId xmlns:a16="http://schemas.microsoft.com/office/drawing/2014/main" id="{09A4425D-3224-6A42-95C8-ED8816B9BF19}"/>
                </a:ext>
              </a:extLst>
            </p:cNvPr>
            <p:cNvSpPr/>
            <p:nvPr/>
          </p:nvSpPr>
          <p:spPr>
            <a:xfrm>
              <a:off x="6096000" y="-1090222"/>
              <a:ext cx="4463512" cy="4463512"/>
            </a:xfrm>
            <a:prstGeom prst="ellipse">
              <a:avLst/>
            </a:prstGeom>
            <a:noFill/>
            <a:ln w="25400" cap="flat" cmpd="sng" algn="ctr">
              <a:solidFill>
                <a:srgbClr val="ADC3BD"/>
              </a:solid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3946"/>
                </a:solidFill>
                <a:effectLst/>
                <a:uLnTx/>
                <a:uFillTx/>
                <a:latin typeface="Arial"/>
                <a:ea typeface="+mn-ea"/>
                <a:cs typeface="+mn-cs"/>
              </a:endParaRPr>
            </a:p>
          </p:txBody>
        </p:sp>
        <p:sp>
          <p:nvSpPr>
            <p:cNvPr id="17" name="Oval 16">
              <a:extLst>
                <a:ext uri="{FF2B5EF4-FFF2-40B4-BE49-F238E27FC236}">
                  <a16:creationId xmlns:a16="http://schemas.microsoft.com/office/drawing/2014/main" id="{26612847-8FFF-6D4E-8E7E-1D5AF3C893F4}"/>
                </a:ext>
              </a:extLst>
            </p:cNvPr>
            <p:cNvSpPr/>
            <p:nvPr/>
          </p:nvSpPr>
          <p:spPr>
            <a:xfrm>
              <a:off x="6252274" y="-933948"/>
              <a:ext cx="4150963" cy="4150963"/>
            </a:xfrm>
            <a:prstGeom prst="ellipse">
              <a:avLst/>
            </a:prstGeom>
            <a:noFill/>
            <a:ln w="57150" cap="flat" cmpd="sng" algn="ctr">
              <a:solidFill>
                <a:srgbClr val="ADC3BD"/>
              </a:solid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3946"/>
                </a:solidFill>
                <a:effectLst/>
                <a:uLnTx/>
                <a:uFillTx/>
                <a:latin typeface="Arial"/>
                <a:ea typeface="+mn-ea"/>
                <a:cs typeface="+mn-cs"/>
              </a:endParaRPr>
            </a:p>
          </p:txBody>
        </p:sp>
        <p:sp>
          <p:nvSpPr>
            <p:cNvPr id="23" name="Oval 22">
              <a:extLst>
                <a:ext uri="{FF2B5EF4-FFF2-40B4-BE49-F238E27FC236}">
                  <a16:creationId xmlns:a16="http://schemas.microsoft.com/office/drawing/2014/main" id="{B0DECDC7-03BA-FF40-A456-C0D7758D456B}"/>
                </a:ext>
              </a:extLst>
            </p:cNvPr>
            <p:cNvSpPr/>
            <p:nvPr/>
          </p:nvSpPr>
          <p:spPr>
            <a:xfrm>
              <a:off x="6416856" y="-764390"/>
              <a:ext cx="3811848" cy="3811848"/>
            </a:xfrm>
            <a:prstGeom prst="ellipse">
              <a:avLst/>
            </a:prstGeom>
            <a:noFill/>
            <a:ln w="28575" cap="flat" cmpd="sng" algn="ctr">
              <a:solidFill>
                <a:srgbClr val="516E66"/>
              </a:solid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3946"/>
                </a:solidFill>
                <a:effectLst/>
                <a:uLnTx/>
                <a:uFillTx/>
                <a:latin typeface="Arial"/>
                <a:ea typeface="+mn-ea"/>
                <a:cs typeface="+mn-cs"/>
              </a:endParaRPr>
            </a:p>
          </p:txBody>
        </p:sp>
      </p:grpSp>
      <p:sp>
        <p:nvSpPr>
          <p:cNvPr id="12" name="Title 1">
            <a:extLst>
              <a:ext uri="{FF2B5EF4-FFF2-40B4-BE49-F238E27FC236}">
                <a16:creationId xmlns:a16="http://schemas.microsoft.com/office/drawing/2014/main" id="{01994B35-2F34-4C89-9691-DD7322482562}"/>
              </a:ext>
            </a:extLst>
          </p:cNvPr>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r>
              <a:rPr lang="en-CA" spc="100">
                <a:solidFill>
                  <a:srgbClr val="002060"/>
                </a:solidFill>
                <a:latin typeface="Arial (body)"/>
                <a:cs typeface="Arial" panose="020B0604020202020204" pitchFamily="34" charset="0"/>
              </a:rPr>
              <a:t>True or false?</a:t>
            </a:r>
          </a:p>
          <a:p>
            <a:r>
              <a:rPr lang="en-CA" sz="2000">
                <a:solidFill>
                  <a:srgbClr val="686868"/>
                </a:solidFill>
                <a:latin typeface="Arial (body)"/>
                <a:ea typeface="+mn-ea"/>
                <a:cs typeface="Arial" panose="020B0604020202020204" pitchFamily="34" charset="0"/>
              </a:rPr>
              <a:t>Life insurance and the wealthy</a:t>
            </a:r>
          </a:p>
        </p:txBody>
      </p:sp>
      <p:sp>
        <p:nvSpPr>
          <p:cNvPr id="14" name="TextBox 13">
            <a:extLst>
              <a:ext uri="{FF2B5EF4-FFF2-40B4-BE49-F238E27FC236}">
                <a16:creationId xmlns:a16="http://schemas.microsoft.com/office/drawing/2014/main" id="{D8393861-0B90-4D0E-8159-8B1EB0C7863F}"/>
              </a:ext>
            </a:extLst>
          </p:cNvPr>
          <p:cNvSpPr txBox="1"/>
          <p:nvPr/>
        </p:nvSpPr>
        <p:spPr>
          <a:xfrm>
            <a:off x="990600" y="2161682"/>
            <a:ext cx="8803758" cy="3390672"/>
          </a:xfrm>
          <a:prstGeom prst="rect">
            <a:avLst/>
          </a:prstGeom>
          <a:noFill/>
        </p:spPr>
        <p:txBody>
          <a:bodyPr wrap="square">
            <a:spAutoFit/>
          </a:bodyPr>
          <a:lstStyle/>
          <a:p>
            <a:pPr>
              <a:spcAft>
                <a:spcPts val="1000"/>
              </a:spcAft>
            </a:pPr>
            <a:r>
              <a:rPr lang="en-CA" sz="2400">
                <a:solidFill>
                  <a:srgbClr val="686868"/>
                </a:solidFill>
                <a:latin typeface="Arial (body)"/>
                <a:cs typeface="Arial" panose="020B0604020202020204" pitchFamily="34" charset="0"/>
              </a:rPr>
              <a:t>If you have:</a:t>
            </a:r>
          </a:p>
          <a:p>
            <a:pPr marL="914400" lvl="1" indent="-457200" defTabSz="457200" fontAlgn="base">
              <a:lnSpc>
                <a:spcPct val="150000"/>
              </a:lnSpc>
              <a:spcBef>
                <a:spcPct val="0"/>
              </a:spcBef>
              <a:spcAft>
                <a:spcPts val="2000"/>
              </a:spcAft>
              <a:buClr>
                <a:srgbClr val="516E66"/>
              </a:buClr>
              <a:buSzPct val="125000"/>
              <a:buFont typeface="+mj-lt"/>
              <a:buAutoNum type="arabicPeriod"/>
              <a:defRPr/>
            </a:pPr>
            <a:r>
              <a:rPr lang="en-CA" sz="2400">
                <a:solidFill>
                  <a:srgbClr val="686868"/>
                </a:solidFill>
                <a:latin typeface="Arial (body)"/>
                <a:cs typeface="Arial" panose="020B0604020202020204" pitchFamily="34" charset="0"/>
              </a:rPr>
              <a:t>a terminal tax liability; </a:t>
            </a:r>
          </a:p>
          <a:p>
            <a:pPr marL="914400" lvl="1" indent="-457200" defTabSz="457200" fontAlgn="base">
              <a:lnSpc>
                <a:spcPct val="150000"/>
              </a:lnSpc>
              <a:spcBef>
                <a:spcPct val="0"/>
              </a:spcBef>
              <a:spcAft>
                <a:spcPts val="2000"/>
              </a:spcAft>
              <a:buClr>
                <a:srgbClr val="516E66"/>
              </a:buClr>
              <a:buSzPct val="125000"/>
              <a:buFont typeface="+mj-lt"/>
              <a:buAutoNum type="arabicPeriod"/>
              <a:defRPr/>
            </a:pPr>
            <a:r>
              <a:rPr lang="en-CA" sz="2400">
                <a:solidFill>
                  <a:srgbClr val="686868"/>
                </a:solidFill>
                <a:latin typeface="Arial (body)"/>
                <a:cs typeface="Arial" panose="020B0604020202020204" pitchFamily="34" charset="0"/>
              </a:rPr>
              <a:t>assets in a holding company; or</a:t>
            </a:r>
          </a:p>
          <a:p>
            <a:pPr marL="914400" lvl="1" indent="-457200" defTabSz="457200" fontAlgn="base">
              <a:lnSpc>
                <a:spcPct val="150000"/>
              </a:lnSpc>
              <a:spcBef>
                <a:spcPct val="0"/>
              </a:spcBef>
              <a:spcAft>
                <a:spcPts val="2000"/>
              </a:spcAft>
              <a:buClr>
                <a:srgbClr val="516E66"/>
              </a:buClr>
              <a:buSzPct val="125000"/>
              <a:buFont typeface="+mj-lt"/>
              <a:buAutoNum type="arabicPeriod"/>
              <a:defRPr/>
            </a:pPr>
            <a:r>
              <a:rPr lang="en-CA" sz="2400">
                <a:solidFill>
                  <a:srgbClr val="686868"/>
                </a:solidFill>
                <a:latin typeface="Arial (body)"/>
                <a:cs typeface="Arial" panose="020B0604020202020204" pitchFamily="34" charset="0"/>
              </a:rPr>
              <a:t>a sizable investment in ‘safe’ assets; </a:t>
            </a:r>
          </a:p>
          <a:p>
            <a:pPr>
              <a:spcAft>
                <a:spcPts val="1000"/>
              </a:spcAft>
            </a:pPr>
            <a:r>
              <a:rPr lang="en-CA" sz="2400" b="1">
                <a:solidFill>
                  <a:srgbClr val="686868"/>
                </a:solidFill>
                <a:latin typeface="Arial (body)"/>
                <a:cs typeface="Arial" panose="020B0604020202020204" pitchFamily="34" charset="0"/>
              </a:rPr>
              <a:t>you could benefit from life insurance.</a:t>
            </a:r>
          </a:p>
        </p:txBody>
      </p:sp>
    </p:spTree>
    <p:extLst>
      <p:ext uri="{BB962C8B-B14F-4D97-AF65-F5344CB8AC3E}">
        <p14:creationId xmlns:p14="http://schemas.microsoft.com/office/powerpoint/2010/main" val="3553532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CAF9893A-F7E9-4FF6-B96A-9683AE945011}"/>
              </a:ext>
            </a:extLst>
          </p:cNvPr>
          <p:cNvSpPr txBox="1">
            <a:spLocks noGrp="1"/>
          </p:cNvSpPr>
          <p:nvPr>
            <p:ph type="title" idx="4294967295"/>
          </p:nvPr>
        </p:nvSpPr>
        <p:spPr>
          <a:xfrm>
            <a:off x="990600" y="517525"/>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3200" b="1" i="0" u="none" strike="noStrike" kern="1200" cap="none" spc="100" normalizeH="0" baseline="0" noProof="0" dirty="0">
                <a:ln>
                  <a:noFill/>
                </a:ln>
                <a:solidFill>
                  <a:srgbClr val="002060"/>
                </a:solidFill>
                <a:effectLst/>
                <a:uLnTx/>
                <a:uFillTx/>
                <a:latin typeface="Arial (body)"/>
                <a:ea typeface="+mj-ea"/>
                <a:cs typeface="Arial" panose="020B0604020202020204" pitchFamily="34" charset="0"/>
              </a:rPr>
              <a:t>Defining human capital</a:t>
            </a:r>
          </a:p>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2000" b="1" i="0" u="none" strike="noStrike" kern="1200" cap="none" spc="0" normalizeH="0" baseline="0" noProof="0" dirty="0">
                <a:ln>
                  <a:noFill/>
                </a:ln>
                <a:solidFill>
                  <a:srgbClr val="686868"/>
                </a:solidFill>
                <a:effectLst/>
                <a:uLnTx/>
                <a:uFillTx/>
                <a:latin typeface="Arial (body)"/>
                <a:ea typeface="+mn-ea"/>
                <a:cs typeface="Arial" panose="020B0604020202020204" pitchFamily="34" charset="0"/>
              </a:rPr>
              <a:t>The value of one’s income earning potential</a:t>
            </a:r>
          </a:p>
        </p:txBody>
      </p:sp>
      <p:sp>
        <p:nvSpPr>
          <p:cNvPr id="15" name="Rectangle 14">
            <a:extLst>
              <a:ext uri="{FF2B5EF4-FFF2-40B4-BE49-F238E27FC236}">
                <a16:creationId xmlns:a16="http://schemas.microsoft.com/office/drawing/2014/main" id="{1549022C-BEA3-2344-AB7B-2EE67DF753EA}"/>
              </a:ext>
            </a:extLst>
          </p:cNvPr>
          <p:cNvSpPr/>
          <p:nvPr/>
        </p:nvSpPr>
        <p:spPr>
          <a:xfrm>
            <a:off x="1091114" y="1955368"/>
            <a:ext cx="6445692" cy="1200329"/>
          </a:xfrm>
          <a:prstGeom prst="rect">
            <a:avLst/>
          </a:prstGeom>
        </p:spPr>
        <p:txBody>
          <a:bodyPr wrap="square">
            <a:spAutoFit/>
          </a:bodyPr>
          <a:lstStyle/>
          <a:p>
            <a:pPr marR="0" lvl="0" algn="l" defTabSz="685772" rtl="0" eaLnBrk="1" fontAlgn="base" latinLnBrk="0" hangingPunct="1">
              <a:lnSpc>
                <a:spcPct val="100000"/>
              </a:lnSpc>
              <a:spcBef>
                <a:spcPct val="0"/>
              </a:spcBef>
              <a:spcAft>
                <a:spcPts val="4200"/>
              </a:spcAft>
              <a:buClr>
                <a:srgbClr val="002060"/>
              </a:buClr>
              <a:buSzPct val="100000"/>
              <a:tabLst/>
              <a:defRPr/>
            </a:pPr>
            <a:r>
              <a:rPr kumimoji="0" lang="en-CA" sz="2400" b="1" i="0" u="none" strike="noStrike" kern="1200" cap="none" spc="0" normalizeH="0" baseline="0" noProof="0">
                <a:ln>
                  <a:noFill/>
                </a:ln>
                <a:solidFill>
                  <a:srgbClr val="516E66"/>
                </a:solidFill>
                <a:effectLst/>
                <a:uLnTx/>
                <a:uFillTx/>
                <a:latin typeface="Arial" panose="020B0604020202020204" pitchFamily="34" charset="0"/>
                <a:ea typeface="+mn-ea"/>
                <a:cs typeface="Arial" panose="020B0604020202020204" pitchFamily="34" charset="0"/>
              </a:rPr>
              <a:t>LIFE INSURANCE </a:t>
            </a:r>
            <a:r>
              <a:rPr kumimoji="0" lang="en-CA" sz="2400" b="0" i="1" u="none" strike="noStrike" kern="1200" cap="none" spc="0" normalizeH="0" baseline="0" noProof="0">
                <a:ln>
                  <a:noFill/>
                </a:ln>
                <a:solidFill>
                  <a:srgbClr val="686868"/>
                </a:solidFill>
                <a:effectLst/>
                <a:uLnTx/>
                <a:uFillTx/>
                <a:latin typeface="Arial" panose="020B0604020202020204" pitchFamily="34" charset="0"/>
                <a:ea typeface="+mn-ea"/>
                <a:cs typeface="Arial" panose="020B0604020202020204" pitchFamily="34" charset="0"/>
              </a:rPr>
              <a:t>replaces a needed stream of income, lost in the event of premature death.</a:t>
            </a:r>
          </a:p>
        </p:txBody>
      </p:sp>
      <p:pic>
        <p:nvPicPr>
          <p:cNvPr id="14" name="Picture 13" descr="Image showing decline in capital as person nears retirement. ">
            <a:extLst>
              <a:ext uri="{FF2B5EF4-FFF2-40B4-BE49-F238E27FC236}">
                <a16:creationId xmlns:a16="http://schemas.microsoft.com/office/drawing/2014/main" id="{A0AC7E50-DC4B-4AB8-98A5-1F1F9C5A60F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8102" r="2315" b="3106"/>
          <a:stretch/>
        </p:blipFill>
        <p:spPr>
          <a:xfrm>
            <a:off x="782916" y="3558923"/>
            <a:ext cx="6608323" cy="2499262"/>
          </a:xfrm>
          <a:prstGeom prst="rect">
            <a:avLst/>
          </a:prstGeom>
        </p:spPr>
      </p:pic>
      <p:sp>
        <p:nvSpPr>
          <p:cNvPr id="3" name="Rectangle 2">
            <a:extLst>
              <a:ext uri="{FF2B5EF4-FFF2-40B4-BE49-F238E27FC236}">
                <a16:creationId xmlns:a16="http://schemas.microsoft.com/office/drawing/2014/main" id="{9BADF5F6-E3B3-41F7-A29B-F50676A457C6}"/>
              </a:ext>
              <a:ext uri="{C183D7F6-B498-43B3-948B-1728B52AA6E4}">
                <adec:decorative xmlns:adec="http://schemas.microsoft.com/office/drawing/2017/decorative" val="1"/>
              </a:ext>
            </a:extLst>
          </p:cNvPr>
          <p:cNvSpPr/>
          <p:nvPr/>
        </p:nvSpPr>
        <p:spPr>
          <a:xfrm>
            <a:off x="8437418" y="0"/>
            <a:ext cx="3754582" cy="6858000"/>
          </a:xfrm>
          <a:prstGeom prst="rect">
            <a:avLst/>
          </a:prstGeom>
          <a:solidFill>
            <a:srgbClr val="B9CB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Rectangle 15">
            <a:extLst>
              <a:ext uri="{FF2B5EF4-FFF2-40B4-BE49-F238E27FC236}">
                <a16:creationId xmlns:a16="http://schemas.microsoft.com/office/drawing/2014/main" id="{D8767CE9-F2AD-48AD-B25B-DF7DBC7AE6E2}"/>
              </a:ext>
            </a:extLst>
          </p:cNvPr>
          <p:cNvSpPr/>
          <p:nvPr/>
        </p:nvSpPr>
        <p:spPr>
          <a:xfrm>
            <a:off x="8706766" y="1812291"/>
            <a:ext cx="3215885" cy="3493264"/>
          </a:xfrm>
          <a:prstGeom prst="rect">
            <a:avLst/>
          </a:prstGeom>
        </p:spPr>
        <p:txBody>
          <a:bodyPr wrap="square">
            <a:spAutoFit/>
          </a:bodyPr>
          <a:lstStyle/>
          <a:p>
            <a:pPr marR="0" lvl="0" algn="l" defTabSz="685772" rtl="0" eaLnBrk="1" fontAlgn="base" latinLnBrk="0" hangingPunct="1">
              <a:lnSpc>
                <a:spcPct val="100000"/>
              </a:lnSpc>
              <a:spcBef>
                <a:spcPct val="0"/>
              </a:spcBef>
              <a:spcAft>
                <a:spcPts val="1500"/>
              </a:spcAft>
              <a:buClr>
                <a:srgbClr val="002060"/>
              </a:buClr>
              <a:buSzPct val="100000"/>
              <a:tabLst/>
              <a:defRPr/>
            </a:pPr>
            <a:r>
              <a:rPr kumimoji="0" lang="en-CA" sz="2400" b="0" u="none" strike="noStrike" kern="1200" cap="none" spc="0" normalizeH="0" baseline="0" noProof="0">
                <a:ln>
                  <a:noFill/>
                </a:ln>
                <a:solidFill>
                  <a:srgbClr val="686868"/>
                </a:solidFill>
                <a:effectLst/>
                <a:uLnTx/>
                <a:uFillTx/>
                <a:latin typeface="Arial" panose="020B0604020202020204" pitchFamily="34" charset="0"/>
                <a:ea typeface="+mn-ea"/>
                <a:cs typeface="Arial" panose="020B0604020202020204" pitchFamily="34" charset="0"/>
              </a:rPr>
              <a:t>We </a:t>
            </a:r>
            <a:r>
              <a:rPr kumimoji="0" lang="en-CA" sz="2400" b="1" u="none" strike="noStrike" kern="1200" cap="none" spc="0" normalizeH="0" baseline="0" noProof="0">
                <a:ln>
                  <a:noFill/>
                </a:ln>
                <a:solidFill>
                  <a:srgbClr val="686868"/>
                </a:solidFill>
                <a:effectLst/>
                <a:uLnTx/>
                <a:uFillTx/>
                <a:latin typeface="Arial" panose="020B0604020202020204" pitchFamily="34" charset="0"/>
                <a:ea typeface="+mn-ea"/>
                <a:cs typeface="Arial" panose="020B0604020202020204" pitchFamily="34" charset="0"/>
              </a:rPr>
              <a:t>NEED</a:t>
            </a:r>
            <a:r>
              <a:rPr kumimoji="0" lang="en-CA" sz="2400" b="0" u="none" strike="noStrike" kern="1200" cap="none" spc="0" normalizeH="0" baseline="0" noProof="0">
                <a:ln>
                  <a:noFill/>
                </a:ln>
                <a:solidFill>
                  <a:srgbClr val="686868"/>
                </a:solidFill>
                <a:effectLst/>
                <a:uLnTx/>
                <a:uFillTx/>
                <a:latin typeface="Arial" panose="020B0604020202020204" pitchFamily="34" charset="0"/>
                <a:ea typeface="+mn-ea"/>
                <a:cs typeface="Arial" panose="020B0604020202020204" pitchFamily="34" charset="0"/>
              </a:rPr>
              <a:t> term insurance to help protect our human capital:</a:t>
            </a:r>
          </a:p>
          <a:p>
            <a:pPr marL="342887" indent="-342887" defTabSz="457200" fontAlgn="base">
              <a:spcBef>
                <a:spcPct val="0"/>
              </a:spcBef>
              <a:spcAft>
                <a:spcPts val="1500"/>
              </a:spcAft>
              <a:buClr>
                <a:srgbClr val="002060"/>
              </a:buClr>
              <a:buSzPct val="100000"/>
              <a:buFont typeface="Arial" panose="020B0604020202020204" pitchFamily="34" charset="0"/>
              <a:buChar char="•"/>
              <a:defRPr/>
            </a:pPr>
            <a:r>
              <a:rPr lang="en-CA" sz="2000">
                <a:solidFill>
                  <a:srgbClr val="686868"/>
                </a:solidFill>
                <a:latin typeface="Arial (body)"/>
                <a:cs typeface="Arial" panose="020B0604020202020204" pitchFamily="34" charset="0"/>
              </a:rPr>
              <a:t>Replace income in the event of death before retirement</a:t>
            </a:r>
          </a:p>
          <a:p>
            <a:pPr marL="342887" indent="-342887" defTabSz="457200" fontAlgn="base">
              <a:spcBef>
                <a:spcPct val="0"/>
              </a:spcBef>
              <a:spcAft>
                <a:spcPts val="1500"/>
              </a:spcAft>
              <a:buClr>
                <a:srgbClr val="002060"/>
              </a:buClr>
              <a:buSzPct val="100000"/>
              <a:buFont typeface="Arial" panose="020B0604020202020204" pitchFamily="34" charset="0"/>
              <a:buChar char="•"/>
              <a:defRPr/>
            </a:pPr>
            <a:r>
              <a:rPr lang="en-CA" sz="2000">
                <a:solidFill>
                  <a:srgbClr val="686868"/>
                </a:solidFill>
                <a:latin typeface="Arial (body)"/>
                <a:cs typeface="Arial" panose="020B0604020202020204" pitchFamily="34" charset="0"/>
              </a:rPr>
              <a:t>Fund shareholder </a:t>
            </a:r>
            <a:br>
              <a:rPr lang="en-CA" sz="2000">
                <a:solidFill>
                  <a:srgbClr val="686868"/>
                </a:solidFill>
                <a:latin typeface="Arial (body)"/>
                <a:cs typeface="Arial" panose="020B0604020202020204" pitchFamily="34" charset="0"/>
              </a:rPr>
            </a:br>
            <a:r>
              <a:rPr lang="en-CA" sz="2000">
                <a:solidFill>
                  <a:srgbClr val="686868"/>
                </a:solidFill>
                <a:latin typeface="Arial (body)"/>
                <a:cs typeface="Arial" panose="020B0604020202020204" pitchFamily="34" charset="0"/>
              </a:rPr>
              <a:t>buy-sell obligations</a:t>
            </a:r>
          </a:p>
        </p:txBody>
      </p:sp>
    </p:spTree>
    <p:extLst>
      <p:ext uri="{BB962C8B-B14F-4D97-AF65-F5344CB8AC3E}">
        <p14:creationId xmlns:p14="http://schemas.microsoft.com/office/powerpoint/2010/main" val="3504889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CAF9893A-F7E9-4FF6-B96A-9683AE945011}"/>
              </a:ext>
            </a:extLst>
          </p:cNvPr>
          <p:cNvSpPr txBox="1">
            <a:spLocks noGrp="1"/>
          </p:cNvSpPr>
          <p:nvPr>
            <p:ph type="title" idx="4294967295"/>
          </p:nvPr>
        </p:nvSpPr>
        <p:spPr>
          <a:xfrm>
            <a:off x="990600" y="517525"/>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3200" b="1" i="0" u="none" strike="noStrike" kern="1200" cap="none" spc="100" normalizeH="0" baseline="0" noProof="0" dirty="0">
                <a:ln>
                  <a:noFill/>
                </a:ln>
                <a:solidFill>
                  <a:srgbClr val="002060"/>
                </a:solidFill>
                <a:effectLst/>
                <a:uLnTx/>
                <a:uFillTx/>
                <a:latin typeface="Arial (body)"/>
                <a:ea typeface="+mj-ea"/>
                <a:cs typeface="Arial" panose="020B0604020202020204" pitchFamily="34" charset="0"/>
              </a:rPr>
              <a:t>Financial capital</a:t>
            </a:r>
          </a:p>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2000" b="1" i="0" u="none" strike="noStrike" kern="1200" cap="none" spc="0" normalizeH="0" baseline="0" noProof="0" dirty="0">
                <a:ln>
                  <a:noFill/>
                </a:ln>
                <a:solidFill>
                  <a:srgbClr val="686868"/>
                </a:solidFill>
                <a:effectLst/>
                <a:uLnTx/>
                <a:uFillTx/>
                <a:latin typeface="Arial (body)"/>
                <a:ea typeface="+mn-ea"/>
                <a:cs typeface="Arial" panose="020B0604020202020204" pitchFamily="34" charset="0"/>
              </a:rPr>
              <a:t>The legacy of the wealthy</a:t>
            </a:r>
          </a:p>
        </p:txBody>
      </p:sp>
      <p:sp>
        <p:nvSpPr>
          <p:cNvPr id="15" name="Rectangle 14">
            <a:extLst>
              <a:ext uri="{FF2B5EF4-FFF2-40B4-BE49-F238E27FC236}">
                <a16:creationId xmlns:a16="http://schemas.microsoft.com/office/drawing/2014/main" id="{1549022C-BEA3-2344-AB7B-2EE67DF753EA}"/>
              </a:ext>
            </a:extLst>
          </p:cNvPr>
          <p:cNvSpPr/>
          <p:nvPr/>
        </p:nvSpPr>
        <p:spPr>
          <a:xfrm>
            <a:off x="1091114" y="1955368"/>
            <a:ext cx="6445692" cy="830997"/>
          </a:xfrm>
          <a:prstGeom prst="rect">
            <a:avLst/>
          </a:prstGeom>
        </p:spPr>
        <p:txBody>
          <a:bodyPr wrap="square">
            <a:spAutoFit/>
          </a:bodyPr>
          <a:lstStyle/>
          <a:p>
            <a:pPr marR="0" lvl="0" algn="l" defTabSz="685772" rtl="0" eaLnBrk="1" fontAlgn="base" latinLnBrk="0" hangingPunct="1">
              <a:lnSpc>
                <a:spcPct val="100000"/>
              </a:lnSpc>
              <a:spcBef>
                <a:spcPct val="0"/>
              </a:spcBef>
              <a:spcAft>
                <a:spcPts val="4200"/>
              </a:spcAft>
              <a:buClr>
                <a:srgbClr val="002060"/>
              </a:buClr>
              <a:buSzPct val="100000"/>
              <a:tabLst/>
              <a:defRPr/>
            </a:pPr>
            <a:r>
              <a:rPr kumimoji="0" lang="en-CA" sz="2400" b="1" i="0" u="none" strike="noStrike" kern="1200" cap="none" spc="0" normalizeH="0" baseline="0" noProof="0">
                <a:ln>
                  <a:noFill/>
                </a:ln>
                <a:solidFill>
                  <a:srgbClr val="516E66"/>
                </a:solidFill>
                <a:effectLst/>
                <a:uLnTx/>
                <a:uFillTx/>
                <a:latin typeface="Arial" panose="020B0604020202020204" pitchFamily="34" charset="0"/>
                <a:ea typeface="+mn-ea"/>
                <a:cs typeface="Arial" panose="020B0604020202020204" pitchFamily="34" charset="0"/>
              </a:rPr>
              <a:t>LIFE INSURANCE </a:t>
            </a:r>
            <a:r>
              <a:rPr kumimoji="0" lang="en-CA" sz="2400" b="0" i="1" u="none" strike="noStrike" kern="1200" cap="none" spc="0" normalizeH="0" baseline="0" noProof="0">
                <a:ln>
                  <a:noFill/>
                </a:ln>
                <a:solidFill>
                  <a:srgbClr val="686868"/>
                </a:solidFill>
                <a:effectLst/>
                <a:uLnTx/>
                <a:uFillTx/>
                <a:latin typeface="Arial" panose="020B0604020202020204" pitchFamily="34" charset="0"/>
                <a:ea typeface="+mn-ea"/>
                <a:cs typeface="Arial" panose="020B0604020202020204" pitchFamily="34" charset="0"/>
              </a:rPr>
              <a:t>helps protect the value of one’s net worth from taxes &amp; market risk.</a:t>
            </a:r>
          </a:p>
        </p:txBody>
      </p:sp>
      <p:pic>
        <p:nvPicPr>
          <p:cNvPr id="7" name="Picture 6" descr="image shows how life insurance can help build financial capital as we near retirement.">
            <a:extLst>
              <a:ext uri="{FF2B5EF4-FFF2-40B4-BE49-F238E27FC236}">
                <a16:creationId xmlns:a16="http://schemas.microsoft.com/office/drawing/2014/main" id="{3632881C-2202-4BF2-A9DF-308A7154749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6741"/>
          <a:stretch/>
        </p:blipFill>
        <p:spPr>
          <a:xfrm>
            <a:off x="824681" y="3173338"/>
            <a:ext cx="7155538" cy="2815209"/>
          </a:xfrm>
          <a:prstGeom prst="rect">
            <a:avLst/>
          </a:prstGeom>
        </p:spPr>
      </p:pic>
      <p:sp>
        <p:nvSpPr>
          <p:cNvPr id="3" name="Rectangle 2" descr="Image shows how life insurance can help build financial capital as we near retirement. ">
            <a:extLst>
              <a:ext uri="{FF2B5EF4-FFF2-40B4-BE49-F238E27FC236}">
                <a16:creationId xmlns:a16="http://schemas.microsoft.com/office/drawing/2014/main" id="{9BADF5F6-E3B3-41F7-A29B-F50676A457C6}"/>
              </a:ext>
            </a:extLst>
          </p:cNvPr>
          <p:cNvSpPr/>
          <p:nvPr/>
        </p:nvSpPr>
        <p:spPr>
          <a:xfrm>
            <a:off x="8437418" y="0"/>
            <a:ext cx="3754582" cy="6858000"/>
          </a:xfrm>
          <a:prstGeom prst="rect">
            <a:avLst/>
          </a:prstGeom>
          <a:solidFill>
            <a:srgbClr val="B9CB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Rectangle 15">
            <a:extLst>
              <a:ext uri="{FF2B5EF4-FFF2-40B4-BE49-F238E27FC236}">
                <a16:creationId xmlns:a16="http://schemas.microsoft.com/office/drawing/2014/main" id="{D8767CE9-F2AD-48AD-B25B-DF7DBC7AE6E2}"/>
              </a:ext>
            </a:extLst>
          </p:cNvPr>
          <p:cNvSpPr/>
          <p:nvPr/>
        </p:nvSpPr>
        <p:spPr>
          <a:xfrm>
            <a:off x="8706766" y="1432299"/>
            <a:ext cx="3215885" cy="3993401"/>
          </a:xfrm>
          <a:prstGeom prst="rect">
            <a:avLst/>
          </a:prstGeom>
        </p:spPr>
        <p:txBody>
          <a:bodyPr wrap="square">
            <a:spAutoFit/>
          </a:bodyPr>
          <a:lstStyle/>
          <a:p>
            <a:pPr marR="0" lvl="0" algn="l" defTabSz="685772" rtl="0" eaLnBrk="1" fontAlgn="base" latinLnBrk="0" hangingPunct="1">
              <a:lnSpc>
                <a:spcPct val="100000"/>
              </a:lnSpc>
              <a:spcBef>
                <a:spcPct val="0"/>
              </a:spcBef>
              <a:spcAft>
                <a:spcPts val="1500"/>
              </a:spcAft>
              <a:buClr>
                <a:srgbClr val="002060"/>
              </a:buClr>
              <a:buSzPct val="100000"/>
              <a:tabLst/>
              <a:defRPr/>
            </a:pPr>
            <a:r>
              <a:rPr kumimoji="0" lang="en-CA" sz="2400" b="0" u="none" strike="noStrike" kern="1200" cap="none" spc="0" normalizeH="0" baseline="0" noProof="0">
                <a:ln>
                  <a:noFill/>
                </a:ln>
                <a:solidFill>
                  <a:srgbClr val="686868"/>
                </a:solidFill>
                <a:effectLst/>
                <a:uLnTx/>
                <a:uFillTx/>
                <a:latin typeface="Arial" panose="020B0604020202020204" pitchFamily="34" charset="0"/>
                <a:ea typeface="+mn-ea"/>
                <a:cs typeface="Arial" panose="020B0604020202020204" pitchFamily="34" charset="0"/>
              </a:rPr>
              <a:t>We </a:t>
            </a:r>
            <a:r>
              <a:rPr kumimoji="0" lang="en-CA" sz="2400" b="1" u="none" strike="noStrike" kern="1200" cap="none" spc="0" normalizeH="0" baseline="0" noProof="0">
                <a:ln>
                  <a:noFill/>
                </a:ln>
                <a:solidFill>
                  <a:srgbClr val="686868"/>
                </a:solidFill>
                <a:effectLst/>
                <a:uLnTx/>
                <a:uFillTx/>
                <a:latin typeface="Arial" panose="020B0604020202020204" pitchFamily="34" charset="0"/>
                <a:ea typeface="+mn-ea"/>
                <a:cs typeface="Arial" panose="020B0604020202020204" pitchFamily="34" charset="0"/>
              </a:rPr>
              <a:t>WANT</a:t>
            </a:r>
            <a:r>
              <a:rPr kumimoji="0" lang="en-CA" sz="2400" b="0" u="none" strike="noStrike" kern="1200" cap="none" spc="0" normalizeH="0" baseline="0" noProof="0">
                <a:ln>
                  <a:noFill/>
                </a:ln>
                <a:solidFill>
                  <a:srgbClr val="686868"/>
                </a:solidFill>
                <a:effectLst/>
                <a:uLnTx/>
                <a:uFillTx/>
                <a:latin typeface="Arial" panose="020B0604020202020204" pitchFamily="34" charset="0"/>
                <a:ea typeface="+mn-ea"/>
                <a:cs typeface="Arial" panose="020B0604020202020204" pitchFamily="34" charset="0"/>
              </a:rPr>
              <a:t> permanent insurance to help protect our financial capital:</a:t>
            </a:r>
          </a:p>
          <a:p>
            <a:pPr marL="342887" indent="-342887" defTabSz="457200" fontAlgn="base">
              <a:spcBef>
                <a:spcPct val="0"/>
              </a:spcBef>
              <a:spcAft>
                <a:spcPts val="1500"/>
              </a:spcAft>
              <a:buClr>
                <a:srgbClr val="002060"/>
              </a:buClr>
              <a:buSzPct val="100000"/>
              <a:buFont typeface="Arial" panose="020B0604020202020204" pitchFamily="34" charset="0"/>
              <a:buChar char="•"/>
              <a:defRPr/>
            </a:pPr>
            <a:r>
              <a:rPr lang="en-CA" sz="2000">
                <a:solidFill>
                  <a:srgbClr val="686868"/>
                </a:solidFill>
                <a:latin typeface="Arial (body)"/>
                <a:cs typeface="Arial" panose="020B0604020202020204" pitchFamily="34" charset="0"/>
              </a:rPr>
              <a:t>Fund tax liabilities</a:t>
            </a:r>
          </a:p>
          <a:p>
            <a:pPr marL="342887" indent="-342887" defTabSz="457200" fontAlgn="base">
              <a:spcBef>
                <a:spcPct val="0"/>
              </a:spcBef>
              <a:spcAft>
                <a:spcPts val="1500"/>
              </a:spcAft>
              <a:buClr>
                <a:srgbClr val="002060"/>
              </a:buClr>
              <a:buSzPct val="100000"/>
              <a:buFont typeface="Arial" panose="020B0604020202020204" pitchFamily="34" charset="0"/>
              <a:buChar char="•"/>
              <a:defRPr/>
            </a:pPr>
            <a:r>
              <a:rPr lang="en-CA" sz="2000">
                <a:solidFill>
                  <a:srgbClr val="686868"/>
                </a:solidFill>
                <a:latin typeface="Arial (body)"/>
                <a:cs typeface="Arial" panose="020B0604020202020204" pitchFamily="34" charset="0"/>
              </a:rPr>
              <a:t>Tax-effective transfer of assets from a corporation</a:t>
            </a:r>
          </a:p>
          <a:p>
            <a:pPr marL="342887" indent="-342887" defTabSz="457200" fontAlgn="base">
              <a:spcBef>
                <a:spcPct val="0"/>
              </a:spcBef>
              <a:spcAft>
                <a:spcPts val="1500"/>
              </a:spcAft>
              <a:buClr>
                <a:srgbClr val="002060"/>
              </a:buClr>
              <a:buSzPct val="100000"/>
              <a:buFont typeface="Arial" panose="020B0604020202020204" pitchFamily="34" charset="0"/>
              <a:buChar char="•"/>
              <a:defRPr/>
            </a:pPr>
            <a:r>
              <a:rPr lang="en-CA" sz="2000">
                <a:solidFill>
                  <a:srgbClr val="686868"/>
                </a:solidFill>
                <a:latin typeface="Arial (body)"/>
                <a:cs typeface="Arial" panose="020B0604020202020204" pitchFamily="34" charset="0"/>
              </a:rPr>
              <a:t>Alternative asset class for “safe” money</a:t>
            </a:r>
          </a:p>
        </p:txBody>
      </p:sp>
    </p:spTree>
    <p:extLst>
      <p:ext uri="{BB962C8B-B14F-4D97-AF65-F5344CB8AC3E}">
        <p14:creationId xmlns:p14="http://schemas.microsoft.com/office/powerpoint/2010/main" val="2481106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CAF9893A-F7E9-4FF6-B96A-9683AE945011}"/>
              </a:ext>
            </a:extLst>
          </p:cNvPr>
          <p:cNvSpPr txBox="1">
            <a:spLocks noGrp="1"/>
          </p:cNvSpPr>
          <p:nvPr>
            <p:ph type="title" idx="4294967295"/>
          </p:nvPr>
        </p:nvSpPr>
        <p:spPr>
          <a:xfrm>
            <a:off x="990600" y="517525"/>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3200" b="1" i="0" u="none" strike="noStrike" kern="1200" cap="none" spc="100" normalizeH="0" baseline="0" noProof="0" dirty="0">
                <a:ln>
                  <a:noFill/>
                </a:ln>
                <a:solidFill>
                  <a:srgbClr val="002060"/>
                </a:solidFill>
                <a:effectLst/>
                <a:uLnTx/>
                <a:uFillTx/>
                <a:latin typeface="Arial (body)"/>
                <a:ea typeface="+mj-ea"/>
                <a:cs typeface="Arial" panose="020B0604020202020204" pitchFamily="34" charset="0"/>
              </a:rPr>
              <a:t>Preservation of capital is a key goal</a:t>
            </a:r>
          </a:p>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2000" b="1" i="0" u="none" strike="noStrike" kern="1200" cap="none" spc="0" normalizeH="0" baseline="0" noProof="0" dirty="0">
                <a:ln>
                  <a:noFill/>
                </a:ln>
                <a:solidFill>
                  <a:srgbClr val="686868"/>
                </a:solidFill>
                <a:effectLst/>
                <a:uLnTx/>
                <a:uFillTx/>
                <a:latin typeface="Arial (body)"/>
                <a:ea typeface="+mn-ea"/>
                <a:cs typeface="Arial" panose="020B0604020202020204" pitchFamily="34" charset="0"/>
              </a:rPr>
              <a:t>HNW invest over 40% in safe asset classes</a:t>
            </a:r>
          </a:p>
        </p:txBody>
      </p:sp>
      <p:graphicFrame>
        <p:nvGraphicFramePr>
          <p:cNvPr id="10" name="Chart 9" descr="Chart showing change in asset class mix from the year 2014 to 2021. ">
            <a:extLst>
              <a:ext uri="{FF2B5EF4-FFF2-40B4-BE49-F238E27FC236}">
                <a16:creationId xmlns:a16="http://schemas.microsoft.com/office/drawing/2014/main" id="{6D815A44-1B52-4119-BD59-1918BE40FA50}"/>
              </a:ext>
            </a:extLst>
          </p:cNvPr>
          <p:cNvGraphicFramePr/>
          <p:nvPr>
            <p:extLst>
              <p:ext uri="{D42A27DB-BD31-4B8C-83A1-F6EECF244321}">
                <p14:modId xmlns:p14="http://schemas.microsoft.com/office/powerpoint/2010/main" val="1048448132"/>
              </p:ext>
            </p:extLst>
          </p:nvPr>
        </p:nvGraphicFramePr>
        <p:xfrm>
          <a:off x="1158714" y="1933989"/>
          <a:ext cx="9966486" cy="4214898"/>
        </p:xfrm>
        <a:graphic>
          <a:graphicData uri="http://schemas.openxmlformats.org/drawingml/2006/chart">
            <c:chart xmlns:c="http://schemas.openxmlformats.org/drawingml/2006/chart" xmlns:r="http://schemas.openxmlformats.org/officeDocument/2006/relationships" r:id="rId3"/>
          </a:graphicData>
        </a:graphic>
      </p:graphicFrame>
      <p:sp>
        <p:nvSpPr>
          <p:cNvPr id="11" name="Rounded Rectangle 9">
            <a:extLst>
              <a:ext uri="{FF2B5EF4-FFF2-40B4-BE49-F238E27FC236}">
                <a16:creationId xmlns:a16="http://schemas.microsoft.com/office/drawing/2014/main" id="{72A11F33-CD51-4B4B-BD7E-234B108F2141}"/>
              </a:ext>
              <a:ext uri="{C183D7F6-B498-43B3-948B-1728B52AA6E4}">
                <adec:decorative xmlns:adec="http://schemas.microsoft.com/office/drawing/2017/decorative" val="1"/>
              </a:ext>
            </a:extLst>
          </p:cNvPr>
          <p:cNvSpPr/>
          <p:nvPr/>
        </p:nvSpPr>
        <p:spPr>
          <a:xfrm>
            <a:off x="8090993" y="4257856"/>
            <a:ext cx="857188" cy="1369774"/>
          </a:xfrm>
          <a:prstGeom prst="roundRect">
            <a:avLst>
              <a:gd name="adj" fmla="val 32872"/>
            </a:avLst>
          </a:prstGeom>
          <a:noFill/>
          <a:ln w="38100" cap="flat" cmpd="sng" algn="ctr">
            <a:solidFill>
              <a:srgbClr val="00E1A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CA"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E90A24E9-008A-4C73-8DBA-9102BDD835F1}"/>
              </a:ext>
            </a:extLst>
          </p:cNvPr>
          <p:cNvSpPr/>
          <p:nvPr/>
        </p:nvSpPr>
        <p:spPr>
          <a:xfrm>
            <a:off x="60428" y="6548873"/>
            <a:ext cx="2326278" cy="230832"/>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9A9A9A"/>
                </a:solidFill>
                <a:effectLst/>
                <a:uLnTx/>
                <a:uFillTx/>
                <a:latin typeface="Calibri Light" panose="020F0302020204030204"/>
                <a:ea typeface="+mn-ea"/>
                <a:cs typeface="+mn-cs"/>
              </a:rPr>
              <a:t>Source: </a:t>
            </a:r>
            <a:r>
              <a:rPr kumimoji="0" lang="en-CA" sz="900" b="0" i="0" u="none" strike="noStrike" kern="1200" cap="none" spc="0" normalizeH="0" baseline="0" noProof="0">
                <a:ln>
                  <a:noFill/>
                </a:ln>
                <a:solidFill>
                  <a:srgbClr val="9A9A9A"/>
                </a:solidFill>
                <a:effectLst/>
                <a:uLnTx/>
                <a:uFillTx/>
                <a:latin typeface="Calibri Light" panose="020F0302020204030204"/>
                <a:ea typeface="+mn-ea"/>
                <a:cs typeface="+mn-cs"/>
              </a:rPr>
              <a:t>2020 Capgemini World Wealth Report</a:t>
            </a:r>
            <a:endParaRPr kumimoji="0" lang="en-US" sz="900" b="0" i="0" u="none" strike="noStrike" kern="1200" cap="none" spc="0" normalizeH="0" baseline="0" noProof="0">
              <a:ln>
                <a:noFill/>
              </a:ln>
              <a:solidFill>
                <a:srgbClr val="9A9A9A"/>
              </a:solidFill>
              <a:effectLst/>
              <a:uLnTx/>
              <a:uFillTx/>
              <a:latin typeface="Calibri Light" panose="020F0302020204030204"/>
              <a:ea typeface="+mn-ea"/>
              <a:cs typeface="+mn-cs"/>
            </a:endParaRPr>
          </a:p>
        </p:txBody>
      </p:sp>
    </p:spTree>
    <p:extLst>
      <p:ext uri="{BB962C8B-B14F-4D97-AF65-F5344CB8AC3E}">
        <p14:creationId xmlns:p14="http://schemas.microsoft.com/office/powerpoint/2010/main" val="4013033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CAF9893A-F7E9-4FF6-B96A-9683AE945011}"/>
              </a:ext>
            </a:extLst>
          </p:cNvPr>
          <p:cNvSpPr txBox="1">
            <a:spLocks noGrp="1"/>
          </p:cNvSpPr>
          <p:nvPr>
            <p:ph type="title" idx="4294967295"/>
          </p:nvPr>
        </p:nvSpPr>
        <p:spPr>
          <a:xfrm>
            <a:off x="990600" y="517525"/>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3200" b="1" i="0" u="none" strike="noStrike" kern="1200" cap="none" spc="100" normalizeH="0" baseline="0" noProof="0" dirty="0">
                <a:ln>
                  <a:noFill/>
                </a:ln>
                <a:solidFill>
                  <a:srgbClr val="002060"/>
                </a:solidFill>
                <a:effectLst/>
                <a:uLnTx/>
                <a:uFillTx/>
                <a:latin typeface="Arial (body)"/>
                <a:ea typeface="+mj-ea"/>
                <a:cs typeface="Arial" panose="020B0604020202020204" pitchFamily="34" charset="0"/>
              </a:rPr>
              <a:t>Need or want?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1" i="0" u="none" strike="noStrike" kern="1200" cap="none" spc="0" normalizeH="0" baseline="0" noProof="0" dirty="0">
                <a:ln>
                  <a:noFill/>
                </a:ln>
                <a:solidFill>
                  <a:srgbClr val="686868"/>
                </a:solidFill>
                <a:effectLst/>
                <a:uLnTx/>
                <a:uFillTx/>
                <a:latin typeface="Arial (body)"/>
                <a:ea typeface="+mn-ea"/>
                <a:cs typeface="Arial" panose="020B0604020202020204" pitchFamily="34" charset="0"/>
              </a:rPr>
              <a:t>The wealthy are certainly purchasing permanent life insurance*</a:t>
            </a:r>
            <a:endParaRPr kumimoji="0" lang="en-US" sz="2000" b="1" i="0" u="none" strike="noStrike" kern="1200" cap="none" spc="0" normalizeH="0" baseline="0" noProof="0" dirty="0">
              <a:ln>
                <a:noFill/>
              </a:ln>
              <a:solidFill>
                <a:srgbClr val="686868"/>
              </a:solidFill>
              <a:effectLst/>
              <a:uLnTx/>
              <a:uFillTx/>
              <a:latin typeface="Arial (body)"/>
              <a:ea typeface="+mn-ea"/>
              <a:cs typeface="Arial" panose="020B0604020202020204" pitchFamily="34" charset="0"/>
            </a:endParaRPr>
          </a:p>
        </p:txBody>
      </p:sp>
      <p:sp>
        <p:nvSpPr>
          <p:cNvPr id="12" name="Rectangle 11">
            <a:extLst>
              <a:ext uri="{FF2B5EF4-FFF2-40B4-BE49-F238E27FC236}">
                <a16:creationId xmlns:a16="http://schemas.microsoft.com/office/drawing/2014/main" id="{E90A24E9-008A-4C73-8DBA-9102BDD835F1}"/>
              </a:ext>
            </a:extLst>
          </p:cNvPr>
          <p:cNvSpPr/>
          <p:nvPr/>
        </p:nvSpPr>
        <p:spPr>
          <a:xfrm>
            <a:off x="60428" y="6548873"/>
            <a:ext cx="2073003" cy="230832"/>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CA" sz="900" b="0" i="0" u="none" strike="noStrike" kern="1200" cap="none" spc="0" normalizeH="0" baseline="0" noProof="0">
                <a:ln>
                  <a:noFill/>
                </a:ln>
                <a:solidFill>
                  <a:srgbClr val="9A9A9A"/>
                </a:solidFill>
                <a:effectLst/>
                <a:uLnTx/>
                <a:uFillTx/>
                <a:latin typeface="Calibri Light" panose="020F0302020204030204"/>
                <a:ea typeface="+mn-ea"/>
                <a:cs typeface="+mn-cs"/>
              </a:rPr>
              <a:t>* Top Sun Life insurance sales from 2021</a:t>
            </a:r>
          </a:p>
        </p:txBody>
      </p:sp>
      <p:sp>
        <p:nvSpPr>
          <p:cNvPr id="7" name="Text Placeholder 1">
            <a:extLst>
              <a:ext uri="{FF2B5EF4-FFF2-40B4-BE49-F238E27FC236}">
                <a16:creationId xmlns:a16="http://schemas.microsoft.com/office/drawing/2014/main" id="{7382EDBA-BFE3-45A2-8E1F-2F8211BA493F}"/>
              </a:ext>
            </a:extLst>
          </p:cNvPr>
          <p:cNvSpPr txBox="1">
            <a:spLocks/>
          </p:cNvSpPr>
          <p:nvPr/>
        </p:nvSpPr>
        <p:spPr>
          <a:xfrm>
            <a:off x="2755777" y="5813489"/>
            <a:ext cx="4089018" cy="579967"/>
          </a:xfrm>
          <a:prstGeom prst="rect">
            <a:avLst/>
          </a:prstGeom>
        </p:spPr>
        <p:txBody>
          <a:bodyPr lIns="0" tIns="0" rIns="0" bIns="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ts val="4587"/>
              </a:lnSpc>
              <a:spcAft>
                <a:spcPts val="1600"/>
              </a:spcAft>
              <a:tabLst>
                <a:tab pos="5507429" algn="l"/>
              </a:tabLst>
              <a:defRPr/>
            </a:pPr>
            <a:r>
              <a:rPr lang="en-US" sz="1600">
                <a:solidFill>
                  <a:srgbClr val="686868"/>
                </a:solidFill>
                <a:latin typeface="Arial (body)"/>
                <a:cs typeface="Arial" panose="020B0604020202020204" pitchFamily="34" charset="0"/>
              </a:rPr>
              <a:t>61 policies with &gt;$1M premium</a:t>
            </a:r>
            <a:endParaRPr lang="en-CA" sz="1600">
              <a:solidFill>
                <a:srgbClr val="686868"/>
              </a:solidFill>
              <a:latin typeface="Arial (body)"/>
              <a:cs typeface="Arial" panose="020B0604020202020204" pitchFamily="34" charset="0"/>
            </a:endParaRPr>
          </a:p>
        </p:txBody>
      </p:sp>
      <p:graphicFrame>
        <p:nvGraphicFramePr>
          <p:cNvPr id="8" name="Table 5">
            <a:extLst>
              <a:ext uri="{FF2B5EF4-FFF2-40B4-BE49-F238E27FC236}">
                <a16:creationId xmlns:a16="http://schemas.microsoft.com/office/drawing/2014/main" id="{B3E1B502-F578-4853-AEFB-194B4EA1F766}"/>
              </a:ext>
            </a:extLst>
          </p:cNvPr>
          <p:cNvGraphicFramePr>
            <a:graphicFrameLocks noGrp="1"/>
          </p:cNvGraphicFramePr>
          <p:nvPr>
            <p:extLst>
              <p:ext uri="{D42A27DB-BD31-4B8C-83A1-F6EECF244321}">
                <p14:modId xmlns:p14="http://schemas.microsoft.com/office/powerpoint/2010/main" val="2477798385"/>
              </p:ext>
            </p:extLst>
          </p:nvPr>
        </p:nvGraphicFramePr>
        <p:xfrm>
          <a:off x="2755778" y="2022914"/>
          <a:ext cx="6680445" cy="3900733"/>
        </p:xfrm>
        <a:graphic>
          <a:graphicData uri="http://schemas.openxmlformats.org/drawingml/2006/table">
            <a:tbl>
              <a:tblPr firstRow="1" bandRow="1">
                <a:tableStyleId>{C083E6E3-FA7D-4D7B-A595-EF9225AFEA82}</a:tableStyleId>
              </a:tblPr>
              <a:tblGrid>
                <a:gridCol w="443606">
                  <a:extLst>
                    <a:ext uri="{9D8B030D-6E8A-4147-A177-3AD203B41FA5}">
                      <a16:colId xmlns:a16="http://schemas.microsoft.com/office/drawing/2014/main" val="974162059"/>
                    </a:ext>
                  </a:extLst>
                </a:gridCol>
                <a:gridCol w="1397588">
                  <a:extLst>
                    <a:ext uri="{9D8B030D-6E8A-4147-A177-3AD203B41FA5}">
                      <a16:colId xmlns:a16="http://schemas.microsoft.com/office/drawing/2014/main" val="2826103147"/>
                    </a:ext>
                  </a:extLst>
                </a:gridCol>
                <a:gridCol w="1232989">
                  <a:extLst>
                    <a:ext uri="{9D8B030D-6E8A-4147-A177-3AD203B41FA5}">
                      <a16:colId xmlns:a16="http://schemas.microsoft.com/office/drawing/2014/main" val="971236965"/>
                    </a:ext>
                  </a:extLst>
                </a:gridCol>
                <a:gridCol w="2122126">
                  <a:extLst>
                    <a:ext uri="{9D8B030D-6E8A-4147-A177-3AD203B41FA5}">
                      <a16:colId xmlns:a16="http://schemas.microsoft.com/office/drawing/2014/main" val="2178013332"/>
                    </a:ext>
                  </a:extLst>
                </a:gridCol>
                <a:gridCol w="1484136">
                  <a:extLst>
                    <a:ext uri="{9D8B030D-6E8A-4147-A177-3AD203B41FA5}">
                      <a16:colId xmlns:a16="http://schemas.microsoft.com/office/drawing/2014/main" val="949815933"/>
                    </a:ext>
                  </a:extLst>
                </a:gridCol>
              </a:tblGrid>
              <a:tr h="842603">
                <a:tc>
                  <a:txBody>
                    <a:bodyPr/>
                    <a:lstStyle/>
                    <a:p>
                      <a:endParaRPr lang="en-CA" sz="1200"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Annual premium ($M)</a:t>
                      </a:r>
                      <a:endParaRPr lang="en-CA" sz="1200"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Initial death benefit ($M)</a:t>
                      </a:r>
                      <a:endParaRPr lang="en-CA" sz="1200"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Product</a:t>
                      </a:r>
                      <a:endParaRPr lang="en-CA" sz="1200"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Owner</a:t>
                      </a:r>
                      <a:endParaRPr lang="en-CA" sz="1200" dirty="0">
                        <a:solidFill>
                          <a:schemeClr val="bg2">
                            <a:lumMod val="50000"/>
                          </a:schemeClr>
                        </a:solidFill>
                        <a:latin typeface="Sun Life Sans" panose="020B0504030304030303" pitchFamily="34" charset="0"/>
                      </a:endParaRPr>
                    </a:p>
                  </a:txBody>
                  <a:tcPr/>
                </a:tc>
                <a:extLst>
                  <a:ext uri="{0D108BD9-81ED-4DB2-BD59-A6C34878D82A}">
                    <a16:rowId xmlns:a16="http://schemas.microsoft.com/office/drawing/2014/main" val="1801482056"/>
                  </a:ext>
                </a:extLst>
              </a:tr>
              <a:tr h="305813">
                <a:tc>
                  <a:txBody>
                    <a:bodyPr/>
                    <a:lstStyle/>
                    <a:p>
                      <a:pPr algn="r"/>
                      <a:r>
                        <a:rPr lang="en-US" sz="1200" b="1" dirty="0">
                          <a:solidFill>
                            <a:schemeClr val="bg2">
                              <a:lumMod val="50000"/>
                            </a:schemeClr>
                          </a:solidFill>
                          <a:latin typeface="Sun Life Sans" panose="020B0504030304030303" pitchFamily="34" charset="0"/>
                        </a:rPr>
                        <a:t>1</a:t>
                      </a:r>
                      <a:endParaRPr lang="en-CA" sz="1200" b="1"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$7.5</a:t>
                      </a:r>
                      <a:endParaRPr lang="en-CA" sz="1200"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$137</a:t>
                      </a:r>
                      <a:endParaRPr lang="en-CA" sz="1200"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Sun Par Accumulator</a:t>
                      </a:r>
                      <a:endParaRPr lang="en-CA" sz="1200"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Corporate</a:t>
                      </a:r>
                      <a:endParaRPr lang="en-CA" sz="1200" dirty="0">
                        <a:solidFill>
                          <a:schemeClr val="bg2">
                            <a:lumMod val="50000"/>
                          </a:schemeClr>
                        </a:solidFill>
                        <a:latin typeface="Sun Life Sans" panose="020B0504030304030303" pitchFamily="34" charset="0"/>
                      </a:endParaRPr>
                    </a:p>
                  </a:txBody>
                  <a:tcPr/>
                </a:tc>
                <a:extLst>
                  <a:ext uri="{0D108BD9-81ED-4DB2-BD59-A6C34878D82A}">
                    <a16:rowId xmlns:a16="http://schemas.microsoft.com/office/drawing/2014/main" val="3956446613"/>
                  </a:ext>
                </a:extLst>
              </a:tr>
              <a:tr h="305813">
                <a:tc>
                  <a:txBody>
                    <a:bodyPr/>
                    <a:lstStyle/>
                    <a:p>
                      <a:pPr algn="r"/>
                      <a:r>
                        <a:rPr lang="en-US" sz="1200" b="1" dirty="0">
                          <a:solidFill>
                            <a:schemeClr val="bg2">
                              <a:lumMod val="50000"/>
                            </a:schemeClr>
                          </a:solidFill>
                          <a:latin typeface="Sun Life Sans" panose="020B0504030304030303" pitchFamily="34" charset="0"/>
                        </a:rPr>
                        <a:t>2</a:t>
                      </a:r>
                    </a:p>
                  </a:txBody>
                  <a:tcPr/>
                </a:tc>
                <a:tc>
                  <a:txBody>
                    <a:bodyPr/>
                    <a:lstStyle/>
                    <a:p>
                      <a:pPr algn="ctr"/>
                      <a:r>
                        <a:rPr lang="en-US" sz="1200" dirty="0">
                          <a:solidFill>
                            <a:schemeClr val="bg2">
                              <a:lumMod val="50000"/>
                            </a:schemeClr>
                          </a:solidFill>
                          <a:latin typeface="Sun Life Sans" panose="020B0504030304030303" pitchFamily="34" charset="0"/>
                        </a:rPr>
                        <a:t>$6.5</a:t>
                      </a:r>
                      <a:endParaRPr lang="en-CA" sz="1200"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$163</a:t>
                      </a:r>
                      <a:endParaRPr lang="en-CA" sz="1200" dirty="0">
                        <a:solidFill>
                          <a:schemeClr val="bg2">
                            <a:lumMod val="50000"/>
                          </a:schemeClr>
                        </a:solidFill>
                        <a:latin typeface="Sun Life Sans" panose="020B0504030304030303" pitchFamily="34" charset="0"/>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200" b="0" u="none" strike="noStrike" kern="1200" cap="none" spc="0" normalizeH="0" baseline="0" noProof="0">
                          <a:ln>
                            <a:noFill/>
                          </a:ln>
                          <a:solidFill>
                            <a:schemeClr val="bg2">
                              <a:lumMod val="50000"/>
                            </a:schemeClr>
                          </a:solidFill>
                          <a:effectLst/>
                          <a:uLnTx/>
                          <a:uFillTx/>
                          <a:latin typeface="Sun Life Sans" panose="020B0504030304030303" pitchFamily="34" charset="0"/>
                        </a:rPr>
                        <a:t>Sun Par Accumulator</a:t>
                      </a:r>
                      <a:endParaRPr kumimoji="0" lang="en-CA" sz="1200" b="0" i="0" u="none" strike="noStrike" kern="1200" cap="none" spc="0" normalizeH="0" baseline="0" noProof="0" dirty="0">
                        <a:ln>
                          <a:noFill/>
                        </a:ln>
                        <a:solidFill>
                          <a:schemeClr val="bg2">
                            <a:lumMod val="50000"/>
                          </a:schemeClr>
                        </a:solidFill>
                        <a:effectLst/>
                        <a:uLnTx/>
                        <a:uFillTx/>
                        <a:latin typeface="Sun Life Sans" panose="020B0504030304030303" pitchFamily="34" charset="0"/>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200" b="0" u="none" strike="noStrike" kern="1200" cap="none" spc="0" normalizeH="0" baseline="0" noProof="0">
                          <a:ln>
                            <a:noFill/>
                          </a:ln>
                          <a:solidFill>
                            <a:schemeClr val="bg2">
                              <a:lumMod val="50000"/>
                            </a:schemeClr>
                          </a:solidFill>
                          <a:effectLst/>
                          <a:uLnTx/>
                          <a:uFillTx/>
                          <a:latin typeface="Sun Life Sans" panose="020B0504030304030303" pitchFamily="34" charset="0"/>
                        </a:rPr>
                        <a:t>Corporate</a:t>
                      </a:r>
                      <a:endParaRPr kumimoji="0" lang="en-CA" sz="1200" b="0" i="0" u="none" strike="noStrike" kern="1200" cap="none" spc="0" normalizeH="0" baseline="0" noProof="0" dirty="0">
                        <a:ln>
                          <a:noFill/>
                        </a:ln>
                        <a:solidFill>
                          <a:schemeClr val="bg2">
                            <a:lumMod val="50000"/>
                          </a:schemeClr>
                        </a:solidFill>
                        <a:effectLst/>
                        <a:uLnTx/>
                        <a:uFillTx/>
                        <a:latin typeface="Sun Life Sans" panose="020B0504030304030303" pitchFamily="34" charset="0"/>
                        <a:ea typeface="+mn-ea"/>
                        <a:cs typeface="+mn-cs"/>
                      </a:endParaRPr>
                    </a:p>
                  </a:txBody>
                  <a:tcPr/>
                </a:tc>
                <a:extLst>
                  <a:ext uri="{0D108BD9-81ED-4DB2-BD59-A6C34878D82A}">
                    <a16:rowId xmlns:a16="http://schemas.microsoft.com/office/drawing/2014/main" val="464118685"/>
                  </a:ext>
                </a:extLst>
              </a:tr>
              <a:tr h="305813">
                <a:tc>
                  <a:txBody>
                    <a:bodyPr/>
                    <a:lstStyle/>
                    <a:p>
                      <a:pPr algn="r"/>
                      <a:r>
                        <a:rPr lang="en-US" sz="1200" b="1" dirty="0">
                          <a:solidFill>
                            <a:schemeClr val="bg2">
                              <a:lumMod val="50000"/>
                            </a:schemeClr>
                          </a:solidFill>
                          <a:latin typeface="Sun Life Sans" panose="020B0504030304030303" pitchFamily="34" charset="0"/>
                        </a:rPr>
                        <a:t>3</a:t>
                      </a:r>
                      <a:endParaRPr lang="en-CA" sz="1200" b="1"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$5.9</a:t>
                      </a:r>
                      <a:endParaRPr lang="en-CA" sz="1200"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$79</a:t>
                      </a:r>
                      <a:endParaRPr lang="en-CA" sz="1200" dirty="0">
                        <a:solidFill>
                          <a:schemeClr val="bg2">
                            <a:lumMod val="50000"/>
                          </a:schemeClr>
                        </a:solidFill>
                        <a:latin typeface="Sun Life Sans" panose="020B0504030304030303" pitchFamily="34" charset="0"/>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200" b="0" u="none" strike="noStrike" kern="1200" cap="none" spc="0" normalizeH="0" baseline="0" noProof="0">
                          <a:ln>
                            <a:noFill/>
                          </a:ln>
                          <a:solidFill>
                            <a:schemeClr val="bg2">
                              <a:lumMod val="50000"/>
                            </a:schemeClr>
                          </a:solidFill>
                          <a:effectLst/>
                          <a:uLnTx/>
                          <a:uFillTx/>
                          <a:latin typeface="Sun Life Sans" panose="020B0504030304030303" pitchFamily="34" charset="0"/>
                        </a:rPr>
                        <a:t>Sun Par Accumulator</a:t>
                      </a:r>
                      <a:endParaRPr kumimoji="0" lang="en-CA" sz="1200" b="0" i="0" u="none" strike="noStrike" kern="1200" cap="none" spc="0" normalizeH="0" baseline="0" noProof="0" dirty="0">
                        <a:ln>
                          <a:noFill/>
                        </a:ln>
                        <a:solidFill>
                          <a:schemeClr val="bg2">
                            <a:lumMod val="50000"/>
                          </a:schemeClr>
                        </a:solidFill>
                        <a:effectLst/>
                        <a:uLnTx/>
                        <a:uFillTx/>
                        <a:latin typeface="Sun Life Sans" panose="020B0504030304030303" pitchFamily="34" charset="0"/>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200" b="0" u="none" strike="noStrike" kern="1200" cap="none" spc="0" normalizeH="0" baseline="0" noProof="0" dirty="0">
                          <a:ln>
                            <a:noFill/>
                          </a:ln>
                          <a:solidFill>
                            <a:schemeClr val="bg2">
                              <a:lumMod val="50000"/>
                            </a:schemeClr>
                          </a:solidFill>
                          <a:effectLst/>
                          <a:uLnTx/>
                          <a:uFillTx/>
                          <a:latin typeface="Sun Life Sans" panose="020B0504030304030303" pitchFamily="34" charset="0"/>
                        </a:rPr>
                        <a:t>Corporate</a:t>
                      </a:r>
                      <a:endParaRPr kumimoji="0" lang="en-CA" sz="1200" b="0" i="0" u="none" strike="noStrike" kern="1200" cap="none" spc="0" normalizeH="0" baseline="0" noProof="0" dirty="0">
                        <a:ln>
                          <a:noFill/>
                        </a:ln>
                        <a:solidFill>
                          <a:schemeClr val="bg2">
                            <a:lumMod val="50000"/>
                          </a:schemeClr>
                        </a:solidFill>
                        <a:effectLst/>
                        <a:uLnTx/>
                        <a:uFillTx/>
                        <a:latin typeface="Sun Life Sans" panose="020B0504030304030303" pitchFamily="34" charset="0"/>
                        <a:ea typeface="+mn-ea"/>
                        <a:cs typeface="+mn-cs"/>
                      </a:endParaRPr>
                    </a:p>
                  </a:txBody>
                  <a:tcPr/>
                </a:tc>
                <a:extLst>
                  <a:ext uri="{0D108BD9-81ED-4DB2-BD59-A6C34878D82A}">
                    <a16:rowId xmlns:a16="http://schemas.microsoft.com/office/drawing/2014/main" val="1190427889"/>
                  </a:ext>
                </a:extLst>
              </a:tr>
              <a:tr h="305813">
                <a:tc>
                  <a:txBody>
                    <a:bodyPr/>
                    <a:lstStyle/>
                    <a:p>
                      <a:pPr algn="r"/>
                      <a:r>
                        <a:rPr lang="en-US" sz="1200" b="1" dirty="0">
                          <a:solidFill>
                            <a:schemeClr val="bg2">
                              <a:lumMod val="50000"/>
                            </a:schemeClr>
                          </a:solidFill>
                          <a:latin typeface="Sun Life Sans" panose="020B0504030304030303" pitchFamily="34" charset="0"/>
                        </a:rPr>
                        <a:t>4</a:t>
                      </a:r>
                      <a:endParaRPr lang="en-CA" sz="1200" b="1"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$4.9</a:t>
                      </a:r>
                      <a:endParaRPr lang="en-CA" sz="1200"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$60</a:t>
                      </a:r>
                      <a:endParaRPr lang="en-CA" sz="1200" dirty="0">
                        <a:solidFill>
                          <a:schemeClr val="bg2">
                            <a:lumMod val="50000"/>
                          </a:schemeClr>
                        </a:solidFill>
                        <a:latin typeface="Sun Life Sans" panose="020B0504030304030303" pitchFamily="34" charset="0"/>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200" b="0" u="none" strike="noStrike" kern="1200" cap="none" spc="0" normalizeH="0" baseline="0" noProof="0" dirty="0">
                          <a:ln>
                            <a:noFill/>
                          </a:ln>
                          <a:solidFill>
                            <a:schemeClr val="bg2">
                              <a:lumMod val="50000"/>
                            </a:schemeClr>
                          </a:solidFill>
                          <a:effectLst/>
                          <a:uLnTx/>
                          <a:uFillTx/>
                          <a:latin typeface="Sun Life Sans" panose="020B0504030304030303" pitchFamily="34" charset="0"/>
                        </a:rPr>
                        <a:t>Sun Par Accumulator</a:t>
                      </a:r>
                      <a:endParaRPr kumimoji="0" lang="en-CA" sz="1200" b="0" i="0" u="none" strike="noStrike" kern="1200" cap="none" spc="0" normalizeH="0" baseline="0" noProof="0" dirty="0">
                        <a:ln>
                          <a:noFill/>
                        </a:ln>
                        <a:solidFill>
                          <a:schemeClr val="bg2">
                            <a:lumMod val="50000"/>
                          </a:schemeClr>
                        </a:solidFill>
                        <a:effectLst/>
                        <a:uLnTx/>
                        <a:uFillTx/>
                        <a:latin typeface="Sun Life Sans" panose="020B0504030304030303" pitchFamily="34" charset="0"/>
                        <a:ea typeface="+mn-ea"/>
                        <a:cs typeface="+mn-cs"/>
                      </a:endParaRPr>
                    </a:p>
                  </a:txBody>
                  <a:tcPr/>
                </a:tc>
                <a:tc>
                  <a:txBody>
                    <a:bodyPr/>
                    <a:lstStyle/>
                    <a:p>
                      <a:pPr algn="ctr"/>
                      <a:r>
                        <a:rPr lang="en-US" sz="1200" dirty="0">
                          <a:solidFill>
                            <a:schemeClr val="bg2">
                              <a:lumMod val="50000"/>
                            </a:schemeClr>
                          </a:solidFill>
                          <a:latin typeface="Sun Life Sans" panose="020B0504030304030303" pitchFamily="34" charset="0"/>
                        </a:rPr>
                        <a:t>Personal</a:t>
                      </a:r>
                      <a:endParaRPr lang="en-CA" sz="1200" dirty="0">
                        <a:solidFill>
                          <a:schemeClr val="bg2">
                            <a:lumMod val="50000"/>
                          </a:schemeClr>
                        </a:solidFill>
                        <a:latin typeface="Sun Life Sans" panose="020B0504030304030303" pitchFamily="34" charset="0"/>
                      </a:endParaRPr>
                    </a:p>
                  </a:txBody>
                  <a:tcPr/>
                </a:tc>
                <a:extLst>
                  <a:ext uri="{0D108BD9-81ED-4DB2-BD59-A6C34878D82A}">
                    <a16:rowId xmlns:a16="http://schemas.microsoft.com/office/drawing/2014/main" val="2040335410"/>
                  </a:ext>
                </a:extLst>
              </a:tr>
              <a:tr h="305813">
                <a:tc>
                  <a:txBody>
                    <a:bodyPr/>
                    <a:lstStyle/>
                    <a:p>
                      <a:pPr algn="r"/>
                      <a:r>
                        <a:rPr lang="en-US" sz="1200" b="1" dirty="0">
                          <a:solidFill>
                            <a:schemeClr val="bg2">
                              <a:lumMod val="50000"/>
                            </a:schemeClr>
                          </a:solidFill>
                          <a:latin typeface="Sun Life Sans" panose="020B0504030304030303" pitchFamily="34" charset="0"/>
                        </a:rPr>
                        <a:t>5</a:t>
                      </a:r>
                      <a:endParaRPr lang="en-CA" sz="1200" b="1"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$4.9</a:t>
                      </a:r>
                      <a:endParaRPr lang="en-CA" sz="1200"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$75</a:t>
                      </a:r>
                      <a:endParaRPr lang="en-CA" sz="1200" dirty="0">
                        <a:solidFill>
                          <a:schemeClr val="bg2">
                            <a:lumMod val="50000"/>
                          </a:schemeClr>
                        </a:solidFill>
                        <a:latin typeface="Sun Life Sans" panose="020B0504030304030303" pitchFamily="34" charset="0"/>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200" b="0" u="none" strike="noStrike" kern="1200" cap="none" spc="0" normalizeH="0" baseline="0" noProof="0" dirty="0">
                          <a:ln>
                            <a:noFill/>
                          </a:ln>
                          <a:solidFill>
                            <a:schemeClr val="bg2">
                              <a:lumMod val="50000"/>
                            </a:schemeClr>
                          </a:solidFill>
                          <a:effectLst/>
                          <a:uLnTx/>
                          <a:uFillTx/>
                          <a:latin typeface="Sun Life Sans" panose="020B0504030304030303" pitchFamily="34" charset="0"/>
                        </a:rPr>
                        <a:t>Sun Par Protector</a:t>
                      </a:r>
                      <a:endParaRPr kumimoji="0" lang="en-CA" sz="1200" b="0" i="0" u="none" strike="noStrike" kern="1200" cap="none" spc="0" normalizeH="0" baseline="0" noProof="0" dirty="0">
                        <a:ln>
                          <a:noFill/>
                        </a:ln>
                        <a:solidFill>
                          <a:schemeClr val="bg2">
                            <a:lumMod val="50000"/>
                          </a:schemeClr>
                        </a:solidFill>
                        <a:effectLst/>
                        <a:uLnTx/>
                        <a:uFillTx/>
                        <a:latin typeface="Sun Life Sans" panose="020B0504030304030303" pitchFamily="34" charset="0"/>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solidFill>
                            <a:schemeClr val="bg2">
                              <a:lumMod val="50000"/>
                            </a:schemeClr>
                          </a:solidFill>
                          <a:latin typeface="Sun Life Sans" panose="020B0504030304030303" pitchFamily="34" charset="0"/>
                        </a:rPr>
                        <a:t>Corporate</a:t>
                      </a:r>
                      <a:endParaRPr lang="en-CA" sz="1200" dirty="0">
                        <a:solidFill>
                          <a:schemeClr val="bg2">
                            <a:lumMod val="50000"/>
                          </a:schemeClr>
                        </a:solidFill>
                        <a:latin typeface="Sun Life Sans" panose="020B0504030304030303" pitchFamily="34" charset="0"/>
                      </a:endParaRPr>
                    </a:p>
                  </a:txBody>
                  <a:tcPr/>
                </a:tc>
                <a:extLst>
                  <a:ext uri="{0D108BD9-81ED-4DB2-BD59-A6C34878D82A}">
                    <a16:rowId xmlns:a16="http://schemas.microsoft.com/office/drawing/2014/main" val="3332072115"/>
                  </a:ext>
                </a:extLst>
              </a:tr>
              <a:tr h="305813">
                <a:tc>
                  <a:txBody>
                    <a:bodyPr/>
                    <a:lstStyle/>
                    <a:p>
                      <a:pPr algn="r"/>
                      <a:r>
                        <a:rPr lang="en-US" sz="1200" b="1" dirty="0">
                          <a:solidFill>
                            <a:schemeClr val="bg2">
                              <a:lumMod val="50000"/>
                            </a:schemeClr>
                          </a:solidFill>
                          <a:latin typeface="Sun Life Sans" panose="020B0504030304030303" pitchFamily="34" charset="0"/>
                        </a:rPr>
                        <a:t>6</a:t>
                      </a:r>
                      <a:endParaRPr lang="en-CA" sz="1200" b="1"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$4.9</a:t>
                      </a:r>
                      <a:endParaRPr lang="en-CA" sz="1200"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$130</a:t>
                      </a:r>
                      <a:endParaRPr lang="en-CA" sz="1200" dirty="0">
                        <a:solidFill>
                          <a:schemeClr val="bg2">
                            <a:lumMod val="50000"/>
                          </a:schemeClr>
                        </a:solidFill>
                        <a:latin typeface="Sun Life Sans" panose="020B0504030304030303" pitchFamily="34" charset="0"/>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200" b="0" u="none" strike="noStrike" kern="1200" cap="none" spc="0" normalizeH="0" baseline="0" noProof="0">
                          <a:ln>
                            <a:noFill/>
                          </a:ln>
                          <a:solidFill>
                            <a:schemeClr val="bg2">
                              <a:lumMod val="50000"/>
                            </a:schemeClr>
                          </a:solidFill>
                          <a:effectLst/>
                          <a:uLnTx/>
                          <a:uFillTx/>
                          <a:latin typeface="Sun Life Sans" panose="020B0504030304030303" pitchFamily="34" charset="0"/>
                        </a:rPr>
                        <a:t>Sun Par Accumulator</a:t>
                      </a:r>
                      <a:endParaRPr kumimoji="0" lang="en-CA" sz="1200" b="0" i="0" u="none" strike="noStrike" kern="1200" cap="none" spc="0" normalizeH="0" baseline="0" noProof="0" dirty="0">
                        <a:ln>
                          <a:noFill/>
                        </a:ln>
                        <a:solidFill>
                          <a:schemeClr val="bg2">
                            <a:lumMod val="50000"/>
                          </a:schemeClr>
                        </a:solidFill>
                        <a:effectLst/>
                        <a:uLnTx/>
                        <a:uFillTx/>
                        <a:latin typeface="Sun Life Sans" panose="020B0504030304030303" pitchFamily="34" charset="0"/>
                        <a:ea typeface="+mn-ea"/>
                        <a:cs typeface="+mn-cs"/>
                      </a:endParaRPr>
                    </a:p>
                  </a:txBody>
                  <a:tcPr/>
                </a:tc>
                <a:tc>
                  <a:txBody>
                    <a:bodyPr/>
                    <a:lstStyle/>
                    <a:p>
                      <a:pPr algn="ctr"/>
                      <a:r>
                        <a:rPr lang="en-US" sz="1200" dirty="0">
                          <a:solidFill>
                            <a:schemeClr val="bg2">
                              <a:lumMod val="50000"/>
                            </a:schemeClr>
                          </a:solidFill>
                          <a:latin typeface="Sun Life Sans" panose="020B0504030304030303" pitchFamily="34" charset="0"/>
                        </a:rPr>
                        <a:t>Personal</a:t>
                      </a:r>
                      <a:endParaRPr lang="en-CA" sz="1200" dirty="0">
                        <a:solidFill>
                          <a:schemeClr val="bg2">
                            <a:lumMod val="50000"/>
                          </a:schemeClr>
                        </a:solidFill>
                        <a:latin typeface="Sun Life Sans" panose="020B0504030304030303" pitchFamily="34" charset="0"/>
                      </a:endParaRPr>
                    </a:p>
                  </a:txBody>
                  <a:tcPr/>
                </a:tc>
                <a:extLst>
                  <a:ext uri="{0D108BD9-81ED-4DB2-BD59-A6C34878D82A}">
                    <a16:rowId xmlns:a16="http://schemas.microsoft.com/office/drawing/2014/main" val="3994962426"/>
                  </a:ext>
                </a:extLst>
              </a:tr>
              <a:tr h="305813">
                <a:tc>
                  <a:txBody>
                    <a:bodyPr/>
                    <a:lstStyle/>
                    <a:p>
                      <a:pPr algn="r"/>
                      <a:r>
                        <a:rPr lang="en-US" sz="1200" b="1" dirty="0">
                          <a:solidFill>
                            <a:schemeClr val="bg2">
                              <a:lumMod val="50000"/>
                            </a:schemeClr>
                          </a:solidFill>
                          <a:latin typeface="Sun Life Sans" panose="020B0504030304030303" pitchFamily="34" charset="0"/>
                        </a:rPr>
                        <a:t>7</a:t>
                      </a:r>
                      <a:endParaRPr lang="en-CA" sz="1200" b="1"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$4.9</a:t>
                      </a:r>
                      <a:endParaRPr lang="en-CA" sz="1200"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$59</a:t>
                      </a:r>
                      <a:endParaRPr lang="en-CA" sz="1200" dirty="0">
                        <a:solidFill>
                          <a:schemeClr val="bg2">
                            <a:lumMod val="50000"/>
                          </a:schemeClr>
                        </a:solidFill>
                        <a:latin typeface="Sun Life Sans" panose="020B0504030304030303" pitchFamily="34" charset="0"/>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200" b="0" u="none" strike="noStrike" kern="1200" cap="none" spc="0" normalizeH="0" baseline="0" noProof="0" dirty="0">
                          <a:ln>
                            <a:noFill/>
                          </a:ln>
                          <a:solidFill>
                            <a:schemeClr val="bg2">
                              <a:lumMod val="50000"/>
                            </a:schemeClr>
                          </a:solidFill>
                          <a:effectLst/>
                          <a:uLnTx/>
                          <a:uFillTx/>
                          <a:latin typeface="Sun Life Sans" panose="020B0504030304030303" pitchFamily="34" charset="0"/>
                        </a:rPr>
                        <a:t>Sun Par Protector</a:t>
                      </a:r>
                      <a:endParaRPr kumimoji="0" lang="en-CA" sz="1200" b="0" i="0" u="none" strike="noStrike" kern="1200" cap="none" spc="0" normalizeH="0" baseline="0" noProof="0" dirty="0">
                        <a:ln>
                          <a:noFill/>
                        </a:ln>
                        <a:solidFill>
                          <a:schemeClr val="bg2">
                            <a:lumMod val="50000"/>
                          </a:schemeClr>
                        </a:solidFill>
                        <a:effectLst/>
                        <a:uLnTx/>
                        <a:uFillTx/>
                        <a:latin typeface="Sun Life Sans" panose="020B0504030304030303" pitchFamily="34" charset="0"/>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200" b="0" u="none" strike="noStrike" kern="1200" cap="none" spc="0" normalizeH="0" baseline="0" noProof="0">
                          <a:ln>
                            <a:noFill/>
                          </a:ln>
                          <a:solidFill>
                            <a:schemeClr val="bg2">
                              <a:lumMod val="50000"/>
                            </a:schemeClr>
                          </a:solidFill>
                          <a:effectLst/>
                          <a:uLnTx/>
                          <a:uFillTx/>
                          <a:latin typeface="Sun Life Sans" panose="020B0504030304030303" pitchFamily="34" charset="0"/>
                        </a:rPr>
                        <a:t>Corporate</a:t>
                      </a:r>
                      <a:endParaRPr kumimoji="0" lang="en-CA" sz="1200" b="0" i="0" u="none" strike="noStrike" kern="1200" cap="none" spc="0" normalizeH="0" baseline="0" noProof="0" dirty="0">
                        <a:ln>
                          <a:noFill/>
                        </a:ln>
                        <a:solidFill>
                          <a:schemeClr val="bg2">
                            <a:lumMod val="50000"/>
                          </a:schemeClr>
                        </a:solidFill>
                        <a:effectLst/>
                        <a:uLnTx/>
                        <a:uFillTx/>
                        <a:latin typeface="Sun Life Sans" panose="020B0504030304030303" pitchFamily="34" charset="0"/>
                        <a:ea typeface="+mn-ea"/>
                        <a:cs typeface="+mn-cs"/>
                      </a:endParaRPr>
                    </a:p>
                  </a:txBody>
                  <a:tcPr/>
                </a:tc>
                <a:extLst>
                  <a:ext uri="{0D108BD9-81ED-4DB2-BD59-A6C34878D82A}">
                    <a16:rowId xmlns:a16="http://schemas.microsoft.com/office/drawing/2014/main" val="2259186158"/>
                  </a:ext>
                </a:extLst>
              </a:tr>
              <a:tr h="305813">
                <a:tc>
                  <a:txBody>
                    <a:bodyPr/>
                    <a:lstStyle/>
                    <a:p>
                      <a:pPr algn="r"/>
                      <a:r>
                        <a:rPr lang="en-US" sz="1200" b="1" dirty="0">
                          <a:solidFill>
                            <a:schemeClr val="bg2">
                              <a:lumMod val="50000"/>
                            </a:schemeClr>
                          </a:solidFill>
                          <a:latin typeface="Sun Life Sans" panose="020B0504030304030303" pitchFamily="34" charset="0"/>
                        </a:rPr>
                        <a:t>8</a:t>
                      </a:r>
                      <a:endParaRPr lang="en-CA" sz="1200" b="1"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$4.1</a:t>
                      </a:r>
                      <a:endParaRPr lang="en-CA" sz="1200"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$56</a:t>
                      </a:r>
                      <a:endParaRPr lang="en-CA" sz="1200" dirty="0">
                        <a:solidFill>
                          <a:schemeClr val="bg2">
                            <a:lumMod val="50000"/>
                          </a:schemeClr>
                        </a:solidFill>
                        <a:latin typeface="Sun Life Sans" panose="020B0504030304030303" pitchFamily="34" charset="0"/>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200" b="0" u="none" strike="noStrike" kern="1200" cap="none" spc="0" normalizeH="0" baseline="0" noProof="0">
                          <a:ln>
                            <a:noFill/>
                          </a:ln>
                          <a:solidFill>
                            <a:schemeClr val="bg2">
                              <a:lumMod val="50000"/>
                            </a:schemeClr>
                          </a:solidFill>
                          <a:effectLst/>
                          <a:uLnTx/>
                          <a:uFillTx/>
                          <a:latin typeface="Sun Life Sans" panose="020B0504030304030303" pitchFamily="34" charset="0"/>
                        </a:rPr>
                        <a:t>Sun Par Accumulator</a:t>
                      </a:r>
                      <a:endParaRPr kumimoji="0" lang="en-CA" sz="1200" b="0" i="0" u="none" strike="noStrike" kern="1200" cap="none" spc="0" normalizeH="0" baseline="0" noProof="0" dirty="0">
                        <a:ln>
                          <a:noFill/>
                        </a:ln>
                        <a:solidFill>
                          <a:schemeClr val="bg2">
                            <a:lumMod val="50000"/>
                          </a:schemeClr>
                        </a:solidFill>
                        <a:effectLst/>
                        <a:uLnTx/>
                        <a:uFillTx/>
                        <a:latin typeface="Sun Life Sans" panose="020B0504030304030303" pitchFamily="34" charset="0"/>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200" b="0" u="none" strike="noStrike" kern="1200" cap="none" spc="0" normalizeH="0" baseline="0" noProof="0">
                          <a:ln>
                            <a:noFill/>
                          </a:ln>
                          <a:solidFill>
                            <a:schemeClr val="bg2">
                              <a:lumMod val="50000"/>
                            </a:schemeClr>
                          </a:solidFill>
                          <a:effectLst/>
                          <a:uLnTx/>
                          <a:uFillTx/>
                          <a:latin typeface="Sun Life Sans" panose="020B0504030304030303" pitchFamily="34" charset="0"/>
                        </a:rPr>
                        <a:t>Corporate</a:t>
                      </a:r>
                      <a:endParaRPr kumimoji="0" lang="en-CA" sz="1200" b="0" i="0" u="none" strike="noStrike" kern="1200" cap="none" spc="0" normalizeH="0" baseline="0" noProof="0" dirty="0">
                        <a:ln>
                          <a:noFill/>
                        </a:ln>
                        <a:solidFill>
                          <a:schemeClr val="bg2">
                            <a:lumMod val="50000"/>
                          </a:schemeClr>
                        </a:solidFill>
                        <a:effectLst/>
                        <a:uLnTx/>
                        <a:uFillTx/>
                        <a:latin typeface="Sun Life Sans" panose="020B0504030304030303" pitchFamily="34" charset="0"/>
                        <a:ea typeface="+mn-ea"/>
                        <a:cs typeface="+mn-cs"/>
                      </a:endParaRPr>
                    </a:p>
                  </a:txBody>
                  <a:tcPr/>
                </a:tc>
                <a:extLst>
                  <a:ext uri="{0D108BD9-81ED-4DB2-BD59-A6C34878D82A}">
                    <a16:rowId xmlns:a16="http://schemas.microsoft.com/office/drawing/2014/main" val="1236551250"/>
                  </a:ext>
                </a:extLst>
              </a:tr>
              <a:tr h="305813">
                <a:tc>
                  <a:txBody>
                    <a:bodyPr/>
                    <a:lstStyle/>
                    <a:p>
                      <a:pPr algn="r"/>
                      <a:r>
                        <a:rPr lang="en-US" sz="1200" b="1" dirty="0">
                          <a:solidFill>
                            <a:schemeClr val="bg2">
                              <a:lumMod val="50000"/>
                            </a:schemeClr>
                          </a:solidFill>
                          <a:latin typeface="Sun Life Sans" panose="020B0504030304030303" pitchFamily="34" charset="0"/>
                        </a:rPr>
                        <a:t>9</a:t>
                      </a:r>
                      <a:endParaRPr lang="en-CA" sz="1200" b="1"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$3.8</a:t>
                      </a:r>
                      <a:endParaRPr lang="en-CA" sz="1200"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$70</a:t>
                      </a:r>
                      <a:endParaRPr lang="en-CA" sz="1200" dirty="0">
                        <a:solidFill>
                          <a:schemeClr val="bg2">
                            <a:lumMod val="50000"/>
                          </a:schemeClr>
                        </a:solidFill>
                        <a:latin typeface="Sun Life Sans" panose="020B0504030304030303" pitchFamily="34" charset="0"/>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200" b="0" u="none" strike="noStrike" kern="1200" cap="none" spc="0" normalizeH="0" baseline="0" noProof="0" dirty="0">
                          <a:ln>
                            <a:noFill/>
                          </a:ln>
                          <a:solidFill>
                            <a:schemeClr val="bg2">
                              <a:lumMod val="50000"/>
                            </a:schemeClr>
                          </a:solidFill>
                          <a:effectLst/>
                          <a:uLnTx/>
                          <a:uFillTx/>
                          <a:latin typeface="Sun Life Sans" panose="020B0504030304030303" pitchFamily="34" charset="0"/>
                        </a:rPr>
                        <a:t>Sun Par Protector</a:t>
                      </a:r>
                      <a:endParaRPr kumimoji="0" lang="en-CA" sz="1200" b="0" i="0" u="none" strike="noStrike" kern="1200" cap="none" spc="0" normalizeH="0" baseline="0" noProof="0" dirty="0">
                        <a:ln>
                          <a:noFill/>
                        </a:ln>
                        <a:solidFill>
                          <a:schemeClr val="bg2">
                            <a:lumMod val="50000"/>
                          </a:schemeClr>
                        </a:solidFill>
                        <a:effectLst/>
                        <a:uLnTx/>
                        <a:uFillTx/>
                        <a:latin typeface="Sun Life Sans" panose="020B0504030304030303" pitchFamily="34" charset="0"/>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200" b="0" u="none" strike="noStrike" kern="1200" cap="none" spc="0" normalizeH="0" baseline="0" noProof="0">
                          <a:ln>
                            <a:noFill/>
                          </a:ln>
                          <a:solidFill>
                            <a:schemeClr val="bg2">
                              <a:lumMod val="50000"/>
                            </a:schemeClr>
                          </a:solidFill>
                          <a:effectLst/>
                          <a:uLnTx/>
                          <a:uFillTx/>
                          <a:latin typeface="Sun Life Sans" panose="020B0504030304030303" pitchFamily="34" charset="0"/>
                        </a:rPr>
                        <a:t>Corporate</a:t>
                      </a:r>
                      <a:endParaRPr kumimoji="0" lang="en-CA" sz="1200" b="0" i="0" u="none" strike="noStrike" kern="1200" cap="none" spc="0" normalizeH="0" baseline="0" noProof="0" dirty="0">
                        <a:ln>
                          <a:noFill/>
                        </a:ln>
                        <a:solidFill>
                          <a:schemeClr val="bg2">
                            <a:lumMod val="50000"/>
                          </a:schemeClr>
                        </a:solidFill>
                        <a:effectLst/>
                        <a:uLnTx/>
                        <a:uFillTx/>
                        <a:latin typeface="Sun Life Sans" panose="020B0504030304030303" pitchFamily="34" charset="0"/>
                        <a:ea typeface="+mn-ea"/>
                        <a:cs typeface="+mn-cs"/>
                      </a:endParaRPr>
                    </a:p>
                  </a:txBody>
                  <a:tcPr/>
                </a:tc>
                <a:extLst>
                  <a:ext uri="{0D108BD9-81ED-4DB2-BD59-A6C34878D82A}">
                    <a16:rowId xmlns:a16="http://schemas.microsoft.com/office/drawing/2014/main" val="4254821609"/>
                  </a:ext>
                </a:extLst>
              </a:tr>
              <a:tr h="305813">
                <a:tc>
                  <a:txBody>
                    <a:bodyPr/>
                    <a:lstStyle/>
                    <a:p>
                      <a:pPr algn="r"/>
                      <a:r>
                        <a:rPr lang="en-US" sz="1200" b="1" dirty="0">
                          <a:solidFill>
                            <a:schemeClr val="bg2">
                              <a:lumMod val="50000"/>
                            </a:schemeClr>
                          </a:solidFill>
                          <a:latin typeface="Sun Life Sans" panose="020B0504030304030303" pitchFamily="34" charset="0"/>
                        </a:rPr>
                        <a:t>10</a:t>
                      </a:r>
                      <a:endParaRPr lang="en-CA" sz="1200" b="1"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$3.8</a:t>
                      </a:r>
                      <a:endParaRPr lang="en-CA" sz="1200" dirty="0">
                        <a:solidFill>
                          <a:schemeClr val="bg2">
                            <a:lumMod val="50000"/>
                          </a:schemeClr>
                        </a:solidFill>
                        <a:latin typeface="Sun Life Sans" panose="020B0504030304030303" pitchFamily="34" charset="0"/>
                      </a:endParaRPr>
                    </a:p>
                  </a:txBody>
                  <a:tcPr/>
                </a:tc>
                <a:tc>
                  <a:txBody>
                    <a:bodyPr/>
                    <a:lstStyle/>
                    <a:p>
                      <a:pPr algn="ctr"/>
                      <a:r>
                        <a:rPr lang="en-US" sz="1200" dirty="0">
                          <a:solidFill>
                            <a:schemeClr val="bg2">
                              <a:lumMod val="50000"/>
                            </a:schemeClr>
                          </a:solidFill>
                          <a:latin typeface="Sun Life Sans" panose="020B0504030304030303" pitchFamily="34" charset="0"/>
                        </a:rPr>
                        <a:t>$52</a:t>
                      </a:r>
                      <a:endParaRPr lang="en-CA" sz="1200" dirty="0">
                        <a:solidFill>
                          <a:schemeClr val="bg2">
                            <a:lumMod val="50000"/>
                          </a:schemeClr>
                        </a:solidFill>
                        <a:latin typeface="Sun Life Sans" panose="020B0504030304030303" pitchFamily="34" charset="0"/>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200" b="0" u="none" strike="noStrike" kern="1200" cap="none" spc="0" normalizeH="0" baseline="0" noProof="0" dirty="0">
                          <a:ln>
                            <a:noFill/>
                          </a:ln>
                          <a:solidFill>
                            <a:schemeClr val="bg2">
                              <a:lumMod val="50000"/>
                            </a:schemeClr>
                          </a:solidFill>
                          <a:effectLst/>
                          <a:uLnTx/>
                          <a:uFillTx/>
                          <a:latin typeface="Sun Life Sans" panose="020B0504030304030303" pitchFamily="34" charset="0"/>
                        </a:rPr>
                        <a:t>Sun Par Accumulator</a:t>
                      </a:r>
                      <a:endParaRPr kumimoji="0" lang="en-CA" sz="1200" b="0" i="0" u="none" strike="noStrike" kern="1200" cap="none" spc="0" normalizeH="0" baseline="0" noProof="0" dirty="0">
                        <a:ln>
                          <a:noFill/>
                        </a:ln>
                        <a:solidFill>
                          <a:schemeClr val="bg2">
                            <a:lumMod val="50000"/>
                          </a:schemeClr>
                        </a:solidFill>
                        <a:effectLst/>
                        <a:uLnTx/>
                        <a:uFillTx/>
                        <a:latin typeface="Sun Life Sans" panose="020B0504030304030303" pitchFamily="34" charset="0"/>
                        <a:ea typeface="+mn-ea"/>
                        <a:cs typeface="+mn-cs"/>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200" b="0" u="none" strike="noStrike" kern="1200" cap="none" spc="0" normalizeH="0" baseline="0" noProof="0" dirty="0">
                          <a:ln>
                            <a:noFill/>
                          </a:ln>
                          <a:solidFill>
                            <a:schemeClr val="bg2">
                              <a:lumMod val="50000"/>
                            </a:schemeClr>
                          </a:solidFill>
                          <a:effectLst/>
                          <a:uLnTx/>
                          <a:uFillTx/>
                          <a:latin typeface="Sun Life Sans" panose="020B0504030304030303" pitchFamily="34" charset="0"/>
                        </a:rPr>
                        <a:t>Corporate</a:t>
                      </a:r>
                      <a:endParaRPr kumimoji="0" lang="en-CA" sz="1200" b="0" i="0" u="none" strike="noStrike" kern="1200" cap="none" spc="0" normalizeH="0" baseline="0" noProof="0" dirty="0">
                        <a:ln>
                          <a:noFill/>
                        </a:ln>
                        <a:solidFill>
                          <a:schemeClr val="bg2">
                            <a:lumMod val="50000"/>
                          </a:schemeClr>
                        </a:solidFill>
                        <a:effectLst/>
                        <a:uLnTx/>
                        <a:uFillTx/>
                        <a:latin typeface="Sun Life Sans" panose="020B0504030304030303" pitchFamily="34" charset="0"/>
                        <a:ea typeface="+mn-ea"/>
                        <a:cs typeface="+mn-cs"/>
                      </a:endParaRPr>
                    </a:p>
                  </a:txBody>
                  <a:tcPr/>
                </a:tc>
                <a:extLst>
                  <a:ext uri="{0D108BD9-81ED-4DB2-BD59-A6C34878D82A}">
                    <a16:rowId xmlns:a16="http://schemas.microsoft.com/office/drawing/2014/main" val="1416674154"/>
                  </a:ext>
                </a:extLst>
              </a:tr>
            </a:tbl>
          </a:graphicData>
        </a:graphic>
      </p:graphicFrame>
    </p:spTree>
    <p:extLst>
      <p:ext uri="{BB962C8B-B14F-4D97-AF65-F5344CB8AC3E}">
        <p14:creationId xmlns:p14="http://schemas.microsoft.com/office/powerpoint/2010/main" val="2556061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CAF9893A-F7E9-4FF6-B96A-9683AE945011}"/>
              </a:ext>
            </a:extLst>
          </p:cNvPr>
          <p:cNvSpPr txBox="1">
            <a:spLocks noGrp="1"/>
          </p:cNvSpPr>
          <p:nvPr>
            <p:ph type="title" idx="4294967295"/>
          </p:nvPr>
        </p:nvSpPr>
        <p:spPr>
          <a:xfrm>
            <a:off x="990600" y="517525"/>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3200" b="1" i="0" u="none" strike="noStrike" kern="1200" cap="none" spc="100" normalizeH="0" baseline="0" noProof="0" dirty="0">
                <a:ln>
                  <a:noFill/>
                </a:ln>
                <a:solidFill>
                  <a:srgbClr val="002060"/>
                </a:solidFill>
                <a:effectLst/>
                <a:uLnTx/>
                <a:uFillTx/>
                <a:latin typeface="Arial (body)"/>
                <a:ea typeface="+mj-ea"/>
                <a:cs typeface="Arial" panose="020B0604020202020204" pitchFamily="34" charset="0"/>
              </a:rPr>
              <a:t>Why permanent life insurance?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1" i="0" u="none" strike="noStrike" kern="1200" cap="none" spc="0" normalizeH="0" baseline="0" noProof="0" dirty="0">
                <a:ln>
                  <a:noFill/>
                </a:ln>
                <a:solidFill>
                  <a:srgbClr val="686868"/>
                </a:solidFill>
                <a:effectLst/>
                <a:uLnTx/>
                <a:uFillTx/>
                <a:latin typeface="Arial (body)"/>
                <a:ea typeface="+mn-ea"/>
                <a:cs typeface="Arial" panose="020B0604020202020204" pitchFamily="34" charset="0"/>
              </a:rPr>
              <a:t>Benefits in a nutshell</a:t>
            </a:r>
          </a:p>
        </p:txBody>
      </p:sp>
      <p:sp>
        <p:nvSpPr>
          <p:cNvPr id="12" name="Rectangle 11">
            <a:extLst>
              <a:ext uri="{FF2B5EF4-FFF2-40B4-BE49-F238E27FC236}">
                <a16:creationId xmlns:a16="http://schemas.microsoft.com/office/drawing/2014/main" id="{E90A24E9-008A-4C73-8DBA-9102BDD835F1}"/>
              </a:ext>
            </a:extLst>
          </p:cNvPr>
          <p:cNvSpPr/>
          <p:nvPr/>
        </p:nvSpPr>
        <p:spPr>
          <a:xfrm>
            <a:off x="60428" y="6548873"/>
            <a:ext cx="2073003" cy="230832"/>
          </a:xfrm>
          <a:prstGeom prst="rect">
            <a:avLst/>
          </a:prstGeom>
        </p:spPr>
        <p:txBody>
          <a:bodyPr wrap="non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CA" sz="900" b="0" i="0" u="none" strike="noStrike" kern="1200" cap="none" spc="0" normalizeH="0" baseline="0" noProof="0">
                <a:ln>
                  <a:noFill/>
                </a:ln>
                <a:solidFill>
                  <a:srgbClr val="9A9A9A"/>
                </a:solidFill>
                <a:effectLst/>
                <a:uLnTx/>
                <a:uFillTx/>
                <a:latin typeface="Calibri Light" panose="020F0302020204030204"/>
                <a:ea typeface="+mn-ea"/>
                <a:cs typeface="+mn-cs"/>
              </a:rPr>
              <a:t>* Taxes may apply on policy withdrawals</a:t>
            </a:r>
          </a:p>
        </p:txBody>
      </p:sp>
      <p:sp>
        <p:nvSpPr>
          <p:cNvPr id="10" name="TextBox 9">
            <a:extLst>
              <a:ext uri="{FF2B5EF4-FFF2-40B4-BE49-F238E27FC236}">
                <a16:creationId xmlns:a16="http://schemas.microsoft.com/office/drawing/2014/main" id="{7C58F7E6-C85C-46A7-8CCE-48BA66D3FA91}"/>
              </a:ext>
            </a:extLst>
          </p:cNvPr>
          <p:cNvSpPr txBox="1"/>
          <p:nvPr/>
        </p:nvSpPr>
        <p:spPr>
          <a:xfrm>
            <a:off x="1572768" y="2331720"/>
            <a:ext cx="2084832" cy="461665"/>
          </a:xfrm>
          <a:prstGeom prst="rect">
            <a:avLst/>
          </a:prstGeom>
          <a:noFill/>
        </p:spPr>
        <p:txBody>
          <a:bodyPr wrap="square" rtlCol="0">
            <a:spAutoFit/>
          </a:bodyPr>
          <a:lstStyle/>
          <a:p>
            <a:pPr algn="ctr"/>
            <a:r>
              <a:rPr lang="en-US" sz="2400" b="1">
                <a:solidFill>
                  <a:srgbClr val="516E66"/>
                </a:solidFill>
                <a:latin typeface="+mj-lt"/>
              </a:rPr>
              <a:t>Guarantees</a:t>
            </a:r>
            <a:endParaRPr lang="en-CA" sz="2400" b="1">
              <a:solidFill>
                <a:srgbClr val="516E66"/>
              </a:solidFill>
              <a:latin typeface="+mj-lt"/>
            </a:endParaRPr>
          </a:p>
        </p:txBody>
      </p:sp>
      <p:sp>
        <p:nvSpPr>
          <p:cNvPr id="11" name="TextBox 10">
            <a:extLst>
              <a:ext uri="{FF2B5EF4-FFF2-40B4-BE49-F238E27FC236}">
                <a16:creationId xmlns:a16="http://schemas.microsoft.com/office/drawing/2014/main" id="{BA174CAE-CE28-4CA6-8AB4-09538B04E610}"/>
              </a:ext>
            </a:extLst>
          </p:cNvPr>
          <p:cNvSpPr txBox="1"/>
          <p:nvPr/>
        </p:nvSpPr>
        <p:spPr>
          <a:xfrm>
            <a:off x="4879848" y="2328672"/>
            <a:ext cx="2084832" cy="461665"/>
          </a:xfrm>
          <a:prstGeom prst="rect">
            <a:avLst/>
          </a:prstGeom>
          <a:noFill/>
        </p:spPr>
        <p:txBody>
          <a:bodyPr wrap="square" rtlCol="0">
            <a:spAutoFit/>
          </a:bodyPr>
          <a:lstStyle/>
          <a:p>
            <a:pPr algn="ctr"/>
            <a:r>
              <a:rPr lang="en-US" sz="2400" b="1">
                <a:solidFill>
                  <a:srgbClr val="516E66"/>
                </a:solidFill>
                <a:latin typeface="+mj-lt"/>
              </a:rPr>
              <a:t>Tax-free</a:t>
            </a:r>
            <a:endParaRPr lang="en-CA" sz="2400" b="1">
              <a:solidFill>
                <a:srgbClr val="516E66"/>
              </a:solidFill>
              <a:latin typeface="+mj-lt"/>
            </a:endParaRPr>
          </a:p>
        </p:txBody>
      </p:sp>
      <p:sp>
        <p:nvSpPr>
          <p:cNvPr id="14" name="TextBox 13">
            <a:extLst>
              <a:ext uri="{FF2B5EF4-FFF2-40B4-BE49-F238E27FC236}">
                <a16:creationId xmlns:a16="http://schemas.microsoft.com/office/drawing/2014/main" id="{97B08D77-7126-4D83-A5D0-3E9D128F9C6A}"/>
              </a:ext>
            </a:extLst>
          </p:cNvPr>
          <p:cNvSpPr txBox="1"/>
          <p:nvPr/>
        </p:nvSpPr>
        <p:spPr>
          <a:xfrm>
            <a:off x="8171688" y="2337816"/>
            <a:ext cx="2084832" cy="461665"/>
          </a:xfrm>
          <a:prstGeom prst="rect">
            <a:avLst/>
          </a:prstGeom>
          <a:noFill/>
        </p:spPr>
        <p:txBody>
          <a:bodyPr wrap="square" rtlCol="0">
            <a:spAutoFit/>
          </a:bodyPr>
          <a:lstStyle/>
          <a:p>
            <a:pPr algn="ctr"/>
            <a:r>
              <a:rPr lang="en-US" sz="2400" b="1">
                <a:solidFill>
                  <a:srgbClr val="516E66"/>
                </a:solidFill>
                <a:latin typeface="+mj-lt"/>
              </a:rPr>
              <a:t>CDA credit</a:t>
            </a:r>
            <a:endParaRPr lang="en-CA" sz="2400" b="1">
              <a:solidFill>
                <a:srgbClr val="516E66"/>
              </a:solidFill>
              <a:latin typeface="+mj-lt"/>
            </a:endParaRPr>
          </a:p>
        </p:txBody>
      </p:sp>
      <p:sp>
        <p:nvSpPr>
          <p:cNvPr id="15" name="Rectangle 14">
            <a:extLst>
              <a:ext uri="{FF2B5EF4-FFF2-40B4-BE49-F238E27FC236}">
                <a16:creationId xmlns:a16="http://schemas.microsoft.com/office/drawing/2014/main" id="{A56D6CF1-DE23-4292-B66C-F1A4618B8B01}"/>
              </a:ext>
            </a:extLst>
          </p:cNvPr>
          <p:cNvSpPr/>
          <p:nvPr/>
        </p:nvSpPr>
        <p:spPr>
          <a:xfrm>
            <a:off x="850392" y="3980423"/>
            <a:ext cx="3465576" cy="1277273"/>
          </a:xfrm>
          <a:prstGeom prst="rect">
            <a:avLst/>
          </a:prstGeom>
        </p:spPr>
        <p:txBody>
          <a:bodyPr wrap="square">
            <a:spAutoFit/>
          </a:bodyPr>
          <a:lstStyle/>
          <a:p>
            <a:pPr algn="ctr" defTabSz="609585">
              <a:buClr>
                <a:srgbClr val="F1AB1F"/>
              </a:buClr>
              <a:defRPr/>
            </a:pPr>
            <a:r>
              <a:rPr lang="en-US" sz="2000">
                <a:solidFill>
                  <a:srgbClr val="686868"/>
                </a:solidFill>
                <a:latin typeface="+mj-lt"/>
                <a:cs typeface="Arial"/>
              </a:rPr>
              <a:t>Level premiums</a:t>
            </a:r>
          </a:p>
          <a:p>
            <a:pPr algn="ctr" defTabSz="609585">
              <a:spcAft>
                <a:spcPts val="600"/>
              </a:spcAft>
              <a:buClr>
                <a:srgbClr val="F1AB1F"/>
              </a:buClr>
              <a:defRPr/>
            </a:pPr>
            <a:r>
              <a:rPr lang="en-US" sz="1600">
                <a:solidFill>
                  <a:srgbClr val="686868"/>
                </a:solidFill>
                <a:latin typeface="+mj-lt"/>
                <a:cs typeface="Arial"/>
              </a:rPr>
              <a:t>for life or a limited period</a:t>
            </a:r>
          </a:p>
          <a:p>
            <a:pPr algn="ctr" defTabSz="609585">
              <a:buClr>
                <a:srgbClr val="F1AB1F"/>
              </a:buClr>
              <a:defRPr/>
            </a:pPr>
            <a:r>
              <a:rPr lang="en-US" sz="2000">
                <a:solidFill>
                  <a:srgbClr val="686868"/>
                </a:solidFill>
                <a:latin typeface="+mj-lt"/>
                <a:cs typeface="Arial"/>
              </a:rPr>
              <a:t>Cash values</a:t>
            </a:r>
          </a:p>
          <a:p>
            <a:pPr algn="ctr" defTabSz="609585">
              <a:spcAft>
                <a:spcPts val="600"/>
              </a:spcAft>
              <a:buClr>
                <a:srgbClr val="F1AB1F"/>
              </a:buClr>
              <a:defRPr/>
            </a:pPr>
            <a:r>
              <a:rPr lang="en-US" sz="1600">
                <a:solidFill>
                  <a:srgbClr val="686868"/>
                </a:solidFill>
                <a:latin typeface="+mj-lt"/>
                <a:cs typeface="Arial"/>
              </a:rPr>
              <a:t>that grow to face amount @ 100</a:t>
            </a:r>
          </a:p>
        </p:txBody>
      </p:sp>
      <p:sp>
        <p:nvSpPr>
          <p:cNvPr id="16" name="Rectangle 15">
            <a:extLst>
              <a:ext uri="{FF2B5EF4-FFF2-40B4-BE49-F238E27FC236}">
                <a16:creationId xmlns:a16="http://schemas.microsoft.com/office/drawing/2014/main" id="{7EA8B50F-A96C-4244-AF0F-539CF4A565D0}"/>
              </a:ext>
            </a:extLst>
          </p:cNvPr>
          <p:cNvSpPr/>
          <p:nvPr/>
        </p:nvSpPr>
        <p:spPr>
          <a:xfrm>
            <a:off x="4221480" y="3977375"/>
            <a:ext cx="3465576" cy="784830"/>
          </a:xfrm>
          <a:prstGeom prst="rect">
            <a:avLst/>
          </a:prstGeom>
        </p:spPr>
        <p:txBody>
          <a:bodyPr wrap="square">
            <a:spAutoFit/>
          </a:bodyPr>
          <a:lstStyle/>
          <a:p>
            <a:pPr algn="ctr" defTabSz="609585">
              <a:spcAft>
                <a:spcPts val="600"/>
              </a:spcAft>
              <a:buClr>
                <a:srgbClr val="F1AB1F"/>
              </a:buClr>
              <a:defRPr/>
            </a:pPr>
            <a:r>
              <a:rPr lang="en-US" sz="2000">
                <a:solidFill>
                  <a:srgbClr val="686868"/>
                </a:solidFill>
                <a:latin typeface="+mj-lt"/>
                <a:cs typeface="Arial"/>
              </a:rPr>
              <a:t>Cash value growth*</a:t>
            </a:r>
            <a:endParaRPr lang="en-US" sz="1600">
              <a:solidFill>
                <a:srgbClr val="686868"/>
              </a:solidFill>
              <a:latin typeface="+mj-lt"/>
              <a:cs typeface="Arial"/>
            </a:endParaRPr>
          </a:p>
          <a:p>
            <a:pPr algn="ctr" defTabSz="609585">
              <a:spcAft>
                <a:spcPts val="600"/>
              </a:spcAft>
              <a:buClr>
                <a:srgbClr val="F1AB1F"/>
              </a:buClr>
              <a:defRPr/>
            </a:pPr>
            <a:r>
              <a:rPr lang="en-US" sz="2000">
                <a:solidFill>
                  <a:srgbClr val="686868"/>
                </a:solidFill>
                <a:latin typeface="+mj-lt"/>
                <a:cs typeface="Arial"/>
              </a:rPr>
              <a:t>Death benefit</a:t>
            </a:r>
            <a:endParaRPr lang="en-US" sz="1600">
              <a:solidFill>
                <a:srgbClr val="686868"/>
              </a:solidFill>
              <a:latin typeface="+mj-lt"/>
              <a:cs typeface="Arial"/>
            </a:endParaRPr>
          </a:p>
        </p:txBody>
      </p:sp>
      <p:sp>
        <p:nvSpPr>
          <p:cNvPr id="17" name="Rectangle 16">
            <a:extLst>
              <a:ext uri="{FF2B5EF4-FFF2-40B4-BE49-F238E27FC236}">
                <a16:creationId xmlns:a16="http://schemas.microsoft.com/office/drawing/2014/main" id="{0C0A0D7B-2157-456B-AEA2-0FC274D7E9AC}"/>
              </a:ext>
            </a:extLst>
          </p:cNvPr>
          <p:cNvSpPr/>
          <p:nvPr/>
        </p:nvSpPr>
        <p:spPr>
          <a:xfrm>
            <a:off x="7531608" y="3977375"/>
            <a:ext cx="3465576" cy="954107"/>
          </a:xfrm>
          <a:prstGeom prst="rect">
            <a:avLst/>
          </a:prstGeom>
        </p:spPr>
        <p:txBody>
          <a:bodyPr wrap="square">
            <a:spAutoFit/>
          </a:bodyPr>
          <a:lstStyle/>
          <a:p>
            <a:pPr algn="ctr" defTabSz="609585">
              <a:buClr>
                <a:srgbClr val="F1AB1F"/>
              </a:buClr>
              <a:defRPr/>
            </a:pPr>
            <a:r>
              <a:rPr lang="en-US" sz="2000">
                <a:solidFill>
                  <a:srgbClr val="686868"/>
                </a:solidFill>
                <a:latin typeface="+mj-lt"/>
                <a:cs typeface="Arial"/>
              </a:rPr>
              <a:t>Death benefit</a:t>
            </a:r>
          </a:p>
          <a:p>
            <a:pPr algn="ctr" defTabSz="609585">
              <a:buClr>
                <a:srgbClr val="F1AB1F"/>
              </a:buClr>
              <a:defRPr/>
            </a:pPr>
            <a:r>
              <a:rPr lang="en-US" sz="1600">
                <a:solidFill>
                  <a:srgbClr val="686868"/>
                </a:solidFill>
                <a:latin typeface="+mj-lt"/>
                <a:cs typeface="Arial"/>
              </a:rPr>
              <a:t>Minus</a:t>
            </a:r>
          </a:p>
          <a:p>
            <a:pPr algn="ctr" defTabSz="609585">
              <a:buClr>
                <a:srgbClr val="F1AB1F"/>
              </a:buClr>
              <a:defRPr/>
            </a:pPr>
            <a:r>
              <a:rPr lang="en-US" sz="2000">
                <a:solidFill>
                  <a:srgbClr val="686868"/>
                </a:solidFill>
                <a:latin typeface="+mj-lt"/>
                <a:cs typeface="Arial"/>
              </a:rPr>
              <a:t>Adjusted Cost Base</a:t>
            </a:r>
            <a:endParaRPr lang="en-US" sz="1600">
              <a:solidFill>
                <a:srgbClr val="686868"/>
              </a:solidFill>
              <a:latin typeface="+mj-lt"/>
              <a:cs typeface="Arial"/>
            </a:endParaRPr>
          </a:p>
        </p:txBody>
      </p:sp>
      <p:grpSp>
        <p:nvGrpSpPr>
          <p:cNvPr id="5" name="Group 4">
            <a:extLst>
              <a:ext uri="{FF2B5EF4-FFF2-40B4-BE49-F238E27FC236}">
                <a16:creationId xmlns:a16="http://schemas.microsoft.com/office/drawing/2014/main" id="{766CC556-46F1-419E-B140-3F75B8FF9CED}"/>
              </a:ext>
              <a:ext uri="{C183D7F6-B498-43B3-948B-1728B52AA6E4}">
                <adec:decorative xmlns:adec="http://schemas.microsoft.com/office/drawing/2017/decorative" val="1"/>
              </a:ext>
            </a:extLst>
          </p:cNvPr>
          <p:cNvGrpSpPr/>
          <p:nvPr/>
        </p:nvGrpSpPr>
        <p:grpSpPr>
          <a:xfrm>
            <a:off x="5519456" y="2901379"/>
            <a:ext cx="1011355" cy="1011354"/>
            <a:chOff x="337184" y="3075745"/>
            <a:chExt cx="1011355" cy="1011354"/>
          </a:xfrm>
        </p:grpSpPr>
        <p:sp>
          <p:nvSpPr>
            <p:cNvPr id="4" name="Rectangle 3">
              <a:extLst>
                <a:ext uri="{FF2B5EF4-FFF2-40B4-BE49-F238E27FC236}">
                  <a16:creationId xmlns:a16="http://schemas.microsoft.com/office/drawing/2014/main" id="{6F33978B-0CC0-416B-ADD3-3972DAC7F367}"/>
                </a:ext>
              </a:extLst>
            </p:cNvPr>
            <p:cNvSpPr/>
            <p:nvPr/>
          </p:nvSpPr>
          <p:spPr>
            <a:xfrm>
              <a:off x="337184" y="3080704"/>
              <a:ext cx="1011355" cy="1001437"/>
            </a:xfrm>
            <a:prstGeom prst="rect">
              <a:avLst/>
            </a:prstGeom>
            <a:solidFill>
              <a:srgbClr val="B9CB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3" name="Picture 2" descr="Icon&#10;&#10;Description automatically generated">
              <a:extLst>
                <a:ext uri="{FF2B5EF4-FFF2-40B4-BE49-F238E27FC236}">
                  <a16:creationId xmlns:a16="http://schemas.microsoft.com/office/drawing/2014/main" id="{593E1230-0D25-4D61-A1A5-F110C46280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7184" y="3075745"/>
              <a:ext cx="1011354" cy="1011354"/>
            </a:xfrm>
            <a:prstGeom prst="rect">
              <a:avLst/>
            </a:prstGeom>
          </p:spPr>
        </p:pic>
      </p:grpSp>
      <p:grpSp>
        <p:nvGrpSpPr>
          <p:cNvPr id="21" name="Group 20">
            <a:extLst>
              <a:ext uri="{FF2B5EF4-FFF2-40B4-BE49-F238E27FC236}">
                <a16:creationId xmlns:a16="http://schemas.microsoft.com/office/drawing/2014/main" id="{B87BE473-F5F2-45CB-895E-D5DB1868E9B2}"/>
              </a:ext>
              <a:ext uri="{C183D7F6-B498-43B3-948B-1728B52AA6E4}">
                <adec:decorative xmlns:adec="http://schemas.microsoft.com/office/drawing/2017/decorative" val="1"/>
              </a:ext>
            </a:extLst>
          </p:cNvPr>
          <p:cNvGrpSpPr/>
          <p:nvPr/>
        </p:nvGrpSpPr>
        <p:grpSpPr>
          <a:xfrm>
            <a:off x="8758718" y="2880625"/>
            <a:ext cx="1011355" cy="1001437"/>
            <a:chOff x="8735174" y="2867427"/>
            <a:chExt cx="1011355" cy="1001437"/>
          </a:xfrm>
        </p:grpSpPr>
        <p:sp>
          <p:nvSpPr>
            <p:cNvPr id="20" name="Rectangle 19">
              <a:extLst>
                <a:ext uri="{FF2B5EF4-FFF2-40B4-BE49-F238E27FC236}">
                  <a16:creationId xmlns:a16="http://schemas.microsoft.com/office/drawing/2014/main" id="{C368AEB5-C530-49C1-9908-AF62AB167CB5}"/>
                </a:ext>
              </a:extLst>
            </p:cNvPr>
            <p:cNvSpPr/>
            <p:nvPr/>
          </p:nvSpPr>
          <p:spPr>
            <a:xfrm>
              <a:off x="8735174" y="2867427"/>
              <a:ext cx="1011355" cy="1001437"/>
            </a:xfrm>
            <a:prstGeom prst="rect">
              <a:avLst/>
            </a:prstGeom>
            <a:solidFill>
              <a:srgbClr val="B9CB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7" name="Picture 6" descr="Icon&#10;&#10;Description automatically generated">
              <a:extLst>
                <a:ext uri="{FF2B5EF4-FFF2-40B4-BE49-F238E27FC236}">
                  <a16:creationId xmlns:a16="http://schemas.microsoft.com/office/drawing/2014/main" id="{CBD3E982-0F23-4BE1-8670-44C9261E034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74307" y="2901379"/>
              <a:ext cx="933088" cy="933532"/>
            </a:xfrm>
            <a:prstGeom prst="rect">
              <a:avLst/>
            </a:prstGeom>
          </p:spPr>
        </p:pic>
      </p:grpSp>
      <p:grpSp>
        <p:nvGrpSpPr>
          <p:cNvPr id="24" name="Group 23">
            <a:extLst>
              <a:ext uri="{FF2B5EF4-FFF2-40B4-BE49-F238E27FC236}">
                <a16:creationId xmlns:a16="http://schemas.microsoft.com/office/drawing/2014/main" id="{31FC9385-C7FD-4357-910F-4BE1249F1699}"/>
              </a:ext>
              <a:ext uri="{C183D7F6-B498-43B3-948B-1728B52AA6E4}">
                <adec:decorative xmlns:adec="http://schemas.microsoft.com/office/drawing/2017/decorative" val="1"/>
              </a:ext>
            </a:extLst>
          </p:cNvPr>
          <p:cNvGrpSpPr/>
          <p:nvPr/>
        </p:nvGrpSpPr>
        <p:grpSpPr>
          <a:xfrm>
            <a:off x="2077503" y="2887709"/>
            <a:ext cx="1011355" cy="1001437"/>
            <a:chOff x="2077503" y="2887709"/>
            <a:chExt cx="1011355" cy="1001437"/>
          </a:xfrm>
        </p:grpSpPr>
        <p:sp>
          <p:nvSpPr>
            <p:cNvPr id="19" name="Rectangle 18">
              <a:extLst>
                <a:ext uri="{FF2B5EF4-FFF2-40B4-BE49-F238E27FC236}">
                  <a16:creationId xmlns:a16="http://schemas.microsoft.com/office/drawing/2014/main" id="{D6D635AE-8656-43D0-88B7-8752E493BCE2}"/>
                </a:ext>
              </a:extLst>
            </p:cNvPr>
            <p:cNvSpPr/>
            <p:nvPr/>
          </p:nvSpPr>
          <p:spPr>
            <a:xfrm>
              <a:off x="2077503" y="2887709"/>
              <a:ext cx="1011355" cy="1001437"/>
            </a:xfrm>
            <a:prstGeom prst="rect">
              <a:avLst/>
            </a:prstGeom>
            <a:solidFill>
              <a:srgbClr val="B9CB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23" name="Picture 22" descr="Icon&#10;&#10;Description automatically generated">
              <a:extLst>
                <a:ext uri="{FF2B5EF4-FFF2-40B4-BE49-F238E27FC236}">
                  <a16:creationId xmlns:a16="http://schemas.microsoft.com/office/drawing/2014/main" id="{B8F61E19-88D4-4C01-9995-D8D3E826743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84167" y="2889176"/>
              <a:ext cx="998026" cy="998502"/>
            </a:xfrm>
            <a:prstGeom prst="rect">
              <a:avLst/>
            </a:prstGeom>
          </p:spPr>
        </p:pic>
      </p:grpSp>
    </p:spTree>
    <p:extLst>
      <p:ext uri="{BB962C8B-B14F-4D97-AF65-F5344CB8AC3E}">
        <p14:creationId xmlns:p14="http://schemas.microsoft.com/office/powerpoint/2010/main" val="689043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CAF9893A-F7E9-4FF6-B96A-9683AE945011}"/>
              </a:ext>
            </a:extLst>
          </p:cNvPr>
          <p:cNvSpPr txBox="1">
            <a:spLocks noGrp="1"/>
          </p:cNvSpPr>
          <p:nvPr>
            <p:ph type="title" idx="4294967295"/>
          </p:nvPr>
        </p:nvSpPr>
        <p:spPr>
          <a:xfrm>
            <a:off x="990600" y="517525"/>
            <a:ext cx="10515600"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CA" sz="3200" b="1" i="0" u="none" strike="noStrike" kern="1200" cap="none" spc="100" normalizeH="0" baseline="0" noProof="0" dirty="0">
                <a:ln>
                  <a:noFill/>
                </a:ln>
                <a:solidFill>
                  <a:srgbClr val="002060"/>
                </a:solidFill>
                <a:effectLst/>
                <a:uLnTx/>
                <a:uFillTx/>
                <a:latin typeface="Arial (body)"/>
                <a:ea typeface="+mj-ea"/>
                <a:cs typeface="Arial" panose="020B0604020202020204" pitchFamily="34" charset="0"/>
              </a:rPr>
              <a:t>Why participating life insurance?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1" i="0" u="none" strike="noStrike" kern="1200" cap="none" spc="0" normalizeH="0" baseline="0" noProof="0" dirty="0">
                <a:ln>
                  <a:noFill/>
                </a:ln>
                <a:solidFill>
                  <a:srgbClr val="686868"/>
                </a:solidFill>
                <a:effectLst/>
                <a:uLnTx/>
                <a:uFillTx/>
                <a:latin typeface="Arial (body)"/>
                <a:ea typeface="+mj-ea"/>
                <a:cs typeface="Arial" panose="020B0604020202020204" pitchFamily="34" charset="0"/>
              </a:rPr>
              <a:t>Benefits in a nutshell</a:t>
            </a:r>
          </a:p>
        </p:txBody>
      </p:sp>
      <p:sp>
        <p:nvSpPr>
          <p:cNvPr id="19" name="TextBox 18">
            <a:extLst>
              <a:ext uri="{FF2B5EF4-FFF2-40B4-BE49-F238E27FC236}">
                <a16:creationId xmlns:a16="http://schemas.microsoft.com/office/drawing/2014/main" id="{6FF4BB78-F574-4EA1-A5EA-24AAA292034A}"/>
              </a:ext>
            </a:extLst>
          </p:cNvPr>
          <p:cNvSpPr txBox="1"/>
          <p:nvPr/>
        </p:nvSpPr>
        <p:spPr>
          <a:xfrm>
            <a:off x="2428009" y="2477193"/>
            <a:ext cx="7640782" cy="3247043"/>
          </a:xfrm>
          <a:prstGeom prst="rect">
            <a:avLst/>
          </a:prstGeom>
          <a:noFill/>
        </p:spPr>
        <p:txBody>
          <a:bodyPr wrap="square">
            <a:spAutoFit/>
          </a:bodyPr>
          <a:lstStyle/>
          <a:p>
            <a:pPr marR="0" lvl="0" algn="ctr" defTabSz="609585" rtl="0" eaLnBrk="1" fontAlgn="auto" latinLnBrk="0" hangingPunct="1">
              <a:lnSpc>
                <a:spcPct val="100000"/>
              </a:lnSpc>
              <a:spcBef>
                <a:spcPct val="0"/>
              </a:spcBef>
              <a:spcAft>
                <a:spcPts val="600"/>
              </a:spcAft>
              <a:buClr>
                <a:srgbClr val="F1AB1F"/>
              </a:buClr>
              <a:buSzTx/>
              <a:tabLst/>
              <a:defRPr/>
            </a:pPr>
            <a:r>
              <a:rPr lang="en-US" sz="2000">
                <a:solidFill>
                  <a:srgbClr val="686868"/>
                </a:solidFill>
                <a:latin typeface="Arial" panose="020B0604020202020204"/>
                <a:cs typeface="Arial"/>
              </a:rPr>
              <a:t>All the benefits that come with permanent life insurance</a:t>
            </a:r>
          </a:p>
          <a:p>
            <a:pPr marR="0" lvl="0" algn="ctr" defTabSz="609585" rtl="0" eaLnBrk="1" fontAlgn="auto" latinLnBrk="0" hangingPunct="1">
              <a:lnSpc>
                <a:spcPct val="100000"/>
              </a:lnSpc>
              <a:spcBef>
                <a:spcPts val="1200"/>
              </a:spcBef>
              <a:spcAft>
                <a:spcPts val="600"/>
              </a:spcAft>
              <a:buClr>
                <a:srgbClr val="F1AB1F"/>
              </a:buClr>
              <a:buSzTx/>
              <a:tabLst/>
              <a:defRPr/>
            </a:pPr>
            <a:r>
              <a:rPr lang="en-US" sz="2400" b="1">
                <a:solidFill>
                  <a:srgbClr val="516E66"/>
                </a:solidFill>
                <a:latin typeface="Arial" panose="020B0604020202020204"/>
              </a:rPr>
              <a:t>plus</a:t>
            </a:r>
          </a:p>
          <a:p>
            <a:pPr algn="ctr" defTabSz="609585">
              <a:spcBef>
                <a:spcPts val="1200"/>
              </a:spcBef>
              <a:spcAft>
                <a:spcPts val="600"/>
              </a:spcAft>
              <a:buClr>
                <a:srgbClr val="F1AB1F"/>
              </a:buClr>
              <a:defRPr/>
            </a:pPr>
            <a:r>
              <a:rPr lang="en-US" sz="2000">
                <a:solidFill>
                  <a:srgbClr val="686868"/>
                </a:solidFill>
                <a:latin typeface="Arial" panose="020B0604020202020204"/>
                <a:cs typeface="Arial"/>
              </a:rPr>
              <a:t>Annual dividends are tax-free if reinvested into the policy to increase death benefit and cash value</a:t>
            </a:r>
          </a:p>
          <a:p>
            <a:pPr marL="457200" marR="0" lvl="0" indent="-457200" algn="ctr" defTabSz="609585" rtl="0" eaLnBrk="1" fontAlgn="auto" latinLnBrk="0" hangingPunct="1">
              <a:lnSpc>
                <a:spcPct val="100000"/>
              </a:lnSpc>
              <a:spcBef>
                <a:spcPts val="1800"/>
              </a:spcBef>
              <a:spcAft>
                <a:spcPts val="600"/>
              </a:spcAft>
              <a:buClr>
                <a:srgbClr val="686868"/>
              </a:buClr>
              <a:buSzTx/>
              <a:buFont typeface="Symbol" panose="05050102010706020507" pitchFamily="18" charset="2"/>
              <a:buChar char="Þ"/>
              <a:tabLst/>
              <a:defRPr/>
            </a:pPr>
            <a:r>
              <a:rPr lang="en-US" sz="2400" b="1">
                <a:solidFill>
                  <a:srgbClr val="516E66"/>
                </a:solidFill>
                <a:latin typeface="Arial" panose="020B0604020202020204"/>
              </a:rPr>
              <a:t>A unique, alternative asset class for estate planning purposes</a:t>
            </a:r>
          </a:p>
          <a:p>
            <a:pPr marL="457200" marR="0" lvl="0" indent="-457200" algn="ctr" defTabSz="609585" rtl="0" eaLnBrk="1" fontAlgn="auto" latinLnBrk="0" hangingPunct="1">
              <a:lnSpc>
                <a:spcPct val="100000"/>
              </a:lnSpc>
              <a:spcBef>
                <a:spcPct val="0"/>
              </a:spcBef>
              <a:spcAft>
                <a:spcPts val="600"/>
              </a:spcAft>
              <a:buClr>
                <a:srgbClr val="F1AB1F"/>
              </a:buClr>
              <a:buSzTx/>
              <a:buFont typeface="Arial" panose="020B0604020202020204" pitchFamily="34" charset="0"/>
              <a:buChar char="•"/>
              <a:tabLst/>
              <a:defRPr/>
            </a:pPr>
            <a:endParaRPr kumimoji="0" lang="en-US" sz="1800" b="0" i="0" u="none" strike="noStrike" kern="1200" cap="none" spc="0" normalizeH="0" baseline="0" noProof="0">
              <a:ln>
                <a:noFill/>
              </a:ln>
              <a:solidFill>
                <a:srgbClr val="003846"/>
              </a:solidFill>
              <a:effectLst/>
              <a:uLnTx/>
              <a:uFillTx/>
              <a:latin typeface="Sun Life Sans" panose="020B0504030304030303" pitchFamily="34" charset="0"/>
              <a:ea typeface="+mj-ea"/>
              <a:cs typeface="Arial"/>
            </a:endParaRPr>
          </a:p>
        </p:txBody>
      </p:sp>
    </p:spTree>
    <p:extLst>
      <p:ext uri="{BB962C8B-B14F-4D97-AF65-F5344CB8AC3E}">
        <p14:creationId xmlns:p14="http://schemas.microsoft.com/office/powerpoint/2010/main" val="3851529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Webinar in a box">
      <a:dk1>
        <a:srgbClr val="002060"/>
      </a:dk1>
      <a:lt1>
        <a:srgbClr val="FFFFFF"/>
      </a:lt1>
      <a:dk2>
        <a:srgbClr val="516E66"/>
      </a:dk2>
      <a:lt2>
        <a:srgbClr val="7F7F7F"/>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Sun-Life_Brand-Colours">
    <a:dk1>
      <a:srgbClr val="003846"/>
    </a:dk1>
    <a:lt1>
      <a:srgbClr val="FFFFFF"/>
    </a:lt1>
    <a:dk2>
      <a:srgbClr val="FFCB05"/>
    </a:dk2>
    <a:lt2>
      <a:srgbClr val="FFFFFF"/>
    </a:lt2>
    <a:accent1>
      <a:srgbClr val="EAAB00"/>
    </a:accent1>
    <a:accent2>
      <a:srgbClr val="FFCB05"/>
    </a:accent2>
    <a:accent3>
      <a:srgbClr val="FFDD00"/>
    </a:accent3>
    <a:accent4>
      <a:srgbClr val="003846"/>
    </a:accent4>
    <a:accent5>
      <a:srgbClr val="004C6C"/>
    </a:accent5>
    <a:accent6>
      <a:srgbClr val="00B3BD"/>
    </a:accent6>
    <a:hlink>
      <a:srgbClr val="00548B"/>
    </a:hlink>
    <a:folHlink>
      <a:srgbClr val="DF712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Sun-Life_Brand-Colours">
    <a:dk1>
      <a:srgbClr val="003846"/>
    </a:dk1>
    <a:lt1>
      <a:srgbClr val="FFFFFF"/>
    </a:lt1>
    <a:dk2>
      <a:srgbClr val="FFCB05"/>
    </a:dk2>
    <a:lt2>
      <a:srgbClr val="FFFFFF"/>
    </a:lt2>
    <a:accent1>
      <a:srgbClr val="EAAB00"/>
    </a:accent1>
    <a:accent2>
      <a:srgbClr val="FFCB05"/>
    </a:accent2>
    <a:accent3>
      <a:srgbClr val="FFDD00"/>
    </a:accent3>
    <a:accent4>
      <a:srgbClr val="003846"/>
    </a:accent4>
    <a:accent5>
      <a:srgbClr val="004C6C"/>
    </a:accent5>
    <a:accent6>
      <a:srgbClr val="00B3BD"/>
    </a:accent6>
    <a:hlink>
      <a:srgbClr val="00548B"/>
    </a:hlink>
    <a:folHlink>
      <a:srgbClr val="DF712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Sun-Life_Brand-Colours">
    <a:dk1>
      <a:srgbClr val="003846"/>
    </a:dk1>
    <a:lt1>
      <a:srgbClr val="FFFFFF"/>
    </a:lt1>
    <a:dk2>
      <a:srgbClr val="FFCB05"/>
    </a:dk2>
    <a:lt2>
      <a:srgbClr val="FFFFFF"/>
    </a:lt2>
    <a:accent1>
      <a:srgbClr val="EAAB00"/>
    </a:accent1>
    <a:accent2>
      <a:srgbClr val="FFCB05"/>
    </a:accent2>
    <a:accent3>
      <a:srgbClr val="FFDD00"/>
    </a:accent3>
    <a:accent4>
      <a:srgbClr val="003846"/>
    </a:accent4>
    <a:accent5>
      <a:srgbClr val="004C6C"/>
    </a:accent5>
    <a:accent6>
      <a:srgbClr val="00B3BD"/>
    </a:accent6>
    <a:hlink>
      <a:srgbClr val="00548B"/>
    </a:hlink>
    <a:folHlink>
      <a:srgbClr val="DF712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Sun-Life_Brand-Colours">
    <a:dk1>
      <a:srgbClr val="003846"/>
    </a:dk1>
    <a:lt1>
      <a:srgbClr val="FFFFFF"/>
    </a:lt1>
    <a:dk2>
      <a:srgbClr val="FFCB05"/>
    </a:dk2>
    <a:lt2>
      <a:srgbClr val="FFFFFF"/>
    </a:lt2>
    <a:accent1>
      <a:srgbClr val="EAAB00"/>
    </a:accent1>
    <a:accent2>
      <a:srgbClr val="FFCB05"/>
    </a:accent2>
    <a:accent3>
      <a:srgbClr val="FFDD00"/>
    </a:accent3>
    <a:accent4>
      <a:srgbClr val="003846"/>
    </a:accent4>
    <a:accent5>
      <a:srgbClr val="004C6C"/>
    </a:accent5>
    <a:accent6>
      <a:srgbClr val="00B3BD"/>
    </a:accent6>
    <a:hlink>
      <a:srgbClr val="00548B"/>
    </a:hlink>
    <a:folHlink>
      <a:srgbClr val="DF712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Sun-Life_Brand-Colours">
    <a:dk1>
      <a:srgbClr val="003846"/>
    </a:dk1>
    <a:lt1>
      <a:srgbClr val="FFFFFF"/>
    </a:lt1>
    <a:dk2>
      <a:srgbClr val="FFCB05"/>
    </a:dk2>
    <a:lt2>
      <a:srgbClr val="FFFFFF"/>
    </a:lt2>
    <a:accent1>
      <a:srgbClr val="EAAB00"/>
    </a:accent1>
    <a:accent2>
      <a:srgbClr val="FFCB05"/>
    </a:accent2>
    <a:accent3>
      <a:srgbClr val="FFDD00"/>
    </a:accent3>
    <a:accent4>
      <a:srgbClr val="003846"/>
    </a:accent4>
    <a:accent5>
      <a:srgbClr val="004C6C"/>
    </a:accent5>
    <a:accent6>
      <a:srgbClr val="00B3BD"/>
    </a:accent6>
    <a:hlink>
      <a:srgbClr val="00548B"/>
    </a:hlink>
    <a:folHlink>
      <a:srgbClr val="DF712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ocument" ma:contentTypeID="0x010100FCBB73F1DDBCDE4CB728F892C6D0D34B" ma:contentTypeVersion="4274" ma:contentTypeDescription="Create a new document." ma:contentTypeScope="" ma:versionID="84e02bcd43071cf454f3259fd84c1fea">
  <xsd:schema xmlns:xsd="http://www.w3.org/2001/XMLSchema" xmlns:xs="http://www.w3.org/2001/XMLSchema" xmlns:p="http://schemas.microsoft.com/office/2006/metadata/properties" xmlns:ns1="http://schemas.microsoft.com/sharepoint/v3" xmlns:ns2="689654d7-83e0-4dd1-9326-7df87984cad5" xmlns:ns3="6ac085a9-1e30-4e42-8010-9394c79883e2" xmlns:ns4="633f10e0-6617-4bc2-9520-063627b97f4a" targetNamespace="http://schemas.microsoft.com/office/2006/metadata/properties" ma:root="true" ma:fieldsID="495746e2959491bbc1a5118ec5ec089e" ns1:_="" ns2:_="" ns3:_="" ns4:_="">
    <xsd:import namespace="http://schemas.microsoft.com/sharepoint/v3"/>
    <xsd:import namespace="689654d7-83e0-4dd1-9326-7df87984cad5"/>
    <xsd:import namespace="6ac085a9-1e30-4e42-8010-9394c79883e2"/>
    <xsd:import namespace="633f10e0-6617-4bc2-9520-063627b97f4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EventHashCode" minOccurs="0"/>
                <xsd:element ref="ns2:MediaServiceGenerationTime" minOccurs="0"/>
                <xsd:element ref="ns4:_dlc_DocId" minOccurs="0"/>
                <xsd:element ref="ns4:_dlc_DocIdUrl" minOccurs="0"/>
                <xsd:element ref="ns4:_dlc_DocIdPersistId" minOccurs="0"/>
                <xsd:element ref="ns2:MediaServiceDateTaken" minOccurs="0"/>
                <xsd:element ref="ns2:MediaServiceAutoTags" minOccurs="0"/>
                <xsd:element ref="ns2:MediaServiceOCR" minOccurs="0"/>
                <xsd:element ref="ns2:MediaServiceAutoKeyPoints" minOccurs="0"/>
                <xsd:element ref="ns2:MediaServiceKeyPoints" minOccurs="0"/>
                <xsd:element ref="ns2:MediaServiceLocation" minOccurs="0"/>
                <xsd:element ref="ns2:Description" minOccurs="0"/>
                <xsd:element ref="ns1:_ip_UnifiedCompliancePolicyProperties" minOccurs="0"/>
                <xsd:element ref="ns1:_ip_UnifiedCompliancePolicyUIAction" minOccurs="0"/>
                <xsd:element ref="ns2:MediaLengthInSeconds" minOccurs="0"/>
                <xsd:element ref="ns2:_Flow_SignoffStatu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89654d7-83e0-4dd1-9326-7df87984cad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AutoTags" ma:index="18" nillable="true" ma:displayName="Tags" ma:internalName="MediaServiceAutoTag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MediaServiceLocation" ma:index="22" nillable="true" ma:displayName="Location" ma:internalName="MediaServiceLocation" ma:readOnly="true">
      <xsd:simpleType>
        <xsd:restriction base="dms:Text"/>
      </xsd:simpleType>
    </xsd:element>
    <xsd:element name="Description" ma:index="23" nillable="true" ma:displayName="Description" ma:format="Dropdown" ma:internalName="Description">
      <xsd:simpleType>
        <xsd:restriction base="dms:Text">
          <xsd:maxLength value="255"/>
        </xsd:restriction>
      </xsd:simpleType>
    </xsd:element>
    <xsd:element name="MediaLengthInSeconds" ma:index="26" nillable="true" ma:displayName="Length (seconds)" ma:internalName="MediaLengthInSeconds" ma:readOnly="true">
      <xsd:simpleType>
        <xsd:restriction base="dms:Unknown"/>
      </xsd:simpleType>
    </xsd:element>
    <xsd:element name="_Flow_SignoffStatus" ma:index="27" nillable="true" ma:displayName="Sign-off status" ma:internalName="Sign_x002d_off_x0020_status">
      <xsd:simpleType>
        <xsd:restriction base="dms:Text"/>
      </xsd:simpleType>
    </xsd:element>
    <xsd:element name="lcf76f155ced4ddcb4097134ff3c332f" ma:index="29" nillable="true" ma:taxonomy="true" ma:internalName="lcf76f155ced4ddcb4097134ff3c332f" ma:taxonomyFieldName="MediaServiceImageTags" ma:displayName="Image Tags" ma:readOnly="false" ma:fieldId="{5cf76f15-5ced-4ddc-b409-7134ff3c332f}" ma:taxonomyMulti="true" ma:sspId="9af281f3-005c-4590-8509-9f2f2da8adb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ac085a9-1e30-4e42-8010-9394c79883e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33f10e0-6617-4bc2-9520-063627b97f4a" elementFormDefault="qualified">
    <xsd:import namespace="http://schemas.microsoft.com/office/2006/documentManagement/types"/>
    <xsd:import namespace="http://schemas.microsoft.com/office/infopath/2007/PartnerControls"/>
    <xsd:element name="_dlc_DocId" ma:index="14" nillable="true" ma:displayName="Document ID Value" ma:description="The value of the document ID assigned to this item." ma:indexed="true" ma:internalName="_dlc_DocId" ma:readOnly="true">
      <xsd:simpleType>
        <xsd:restriction base="dms:Text"/>
      </xsd:simpleType>
    </xsd:element>
    <xsd:element name="_dlc_DocIdUrl" ma:index="15"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6" nillable="true" ma:displayName="Persist ID" ma:description="Keep ID on add." ma:hidden="true" ma:internalName="_dlc_DocIdPersistId" ma:readOnly="true">
      <xsd:simpleType>
        <xsd:restriction base="dms:Boolean"/>
      </xsd:simpleType>
    </xsd:element>
    <xsd:element name="TaxCatchAll" ma:index="30" nillable="true" ma:displayName="Taxonomy Catch All Column" ma:hidden="true" ma:list="{a5a5a350-e589-429b-a8c2-5ce2fd23bded}" ma:internalName="TaxCatchAll" ma:showField="CatchAllData" ma:web="633f10e0-6617-4bc2-9520-063627b97f4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Flow_SignoffStatus xmlns="689654d7-83e0-4dd1-9326-7df87984cad5" xsi:nil="true"/>
    <_ip_UnifiedCompliancePolicyProperties xmlns="http://schemas.microsoft.com/sharepoint/v3" xsi:nil="true"/>
    <Description xmlns="689654d7-83e0-4dd1-9326-7df87984cad5" xsi:nil="true"/>
    <_dlc_DocId xmlns="633f10e0-6617-4bc2-9520-063627b97f4a">DENZ553CMTVH-584299369-57137</_dlc_DocId>
    <_dlc_DocIdUrl xmlns="633f10e0-6617-4bc2-9520-063627b97f4a">
      <Url>https://sunlifefinancial.sharepoint.com/sites/IndIns%26Wealth/SBD/_layouts/15/DocIdRedir.aspx?ID=DENZ553CMTVH-584299369-57137</Url>
      <Description>DENZ553CMTVH-584299369-57137</Description>
    </_dlc_DocIdUrl>
    <TaxCatchAll xmlns="633f10e0-6617-4bc2-9520-063627b97f4a" xsi:nil="true"/>
    <lcf76f155ced4ddcb4097134ff3c332f xmlns="689654d7-83e0-4dd1-9326-7df87984cad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0584B9B-FB03-472B-AF92-075C78172872}">
  <ds:schemaRefs>
    <ds:schemaRef ds:uri="http://schemas.microsoft.com/sharepoint/v3/contenttype/forms"/>
  </ds:schemaRefs>
</ds:datastoreItem>
</file>

<file path=customXml/itemProps2.xml><?xml version="1.0" encoding="utf-8"?>
<ds:datastoreItem xmlns:ds="http://schemas.openxmlformats.org/officeDocument/2006/customXml" ds:itemID="{F191567F-F638-4605-8153-12A13C52CA0B}">
  <ds:schemaRefs>
    <ds:schemaRef ds:uri="http://schemas.microsoft.com/sharepoint/events"/>
  </ds:schemaRefs>
</ds:datastoreItem>
</file>

<file path=customXml/itemProps3.xml><?xml version="1.0" encoding="utf-8"?>
<ds:datastoreItem xmlns:ds="http://schemas.openxmlformats.org/officeDocument/2006/customXml" ds:itemID="{96B85E69-558F-4E08-9190-45FEDAD72CF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89654d7-83e0-4dd1-9326-7df87984cad5"/>
    <ds:schemaRef ds:uri="6ac085a9-1e30-4e42-8010-9394c79883e2"/>
    <ds:schemaRef ds:uri="633f10e0-6617-4bc2-9520-063627b97f4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1C3EBE2C-2423-4A07-9221-A6E7E18E1A91}">
  <ds:schemaRefs>
    <ds:schemaRef ds:uri="689654d7-83e0-4dd1-9326-7df87984cad5"/>
    <ds:schemaRef ds:uri="http://purl.org/dc/elements/1.1/"/>
    <ds:schemaRef ds:uri="http://schemas.microsoft.com/office/infopath/2007/PartnerControls"/>
    <ds:schemaRef ds:uri="http://schemas.microsoft.com/office/2006/metadata/properties"/>
    <ds:schemaRef ds:uri="http://purl.org/dc/terms/"/>
    <ds:schemaRef ds:uri="http://schemas.openxmlformats.org/package/2006/metadata/core-properties"/>
    <ds:schemaRef ds:uri="http://schemas.microsoft.com/sharepoint/v3"/>
    <ds:schemaRef ds:uri="http://schemas.microsoft.com/office/2006/documentManagement/types"/>
    <ds:schemaRef ds:uri="633f10e0-6617-4bc2-9520-063627b97f4a"/>
    <ds:schemaRef ds:uri="6ac085a9-1e30-4e42-8010-9394c79883e2"/>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Words>4099</Words>
  <Application>Microsoft Office PowerPoint</Application>
  <PresentationFormat>Widescreen</PresentationFormat>
  <Paragraphs>372</Paragraphs>
  <Slides>22</Slides>
  <Notes>21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Arial (body)</vt:lpstr>
      <vt:lpstr>Calibri</vt:lpstr>
      <vt:lpstr>Calibri Light</vt:lpstr>
      <vt:lpstr>Sun Life Sans</vt:lpstr>
      <vt:lpstr>Symbol</vt:lpstr>
      <vt:lpstr>Wingdings</vt:lpstr>
      <vt:lpstr>Office Theme</vt:lpstr>
      <vt:lpstr>Life insurance  as an asset class</vt:lpstr>
      <vt:lpstr>Dementia</vt:lpstr>
      <vt:lpstr>Quote</vt:lpstr>
      <vt:lpstr>Defining human capital The value of one’s income earning potential</vt:lpstr>
      <vt:lpstr>Financial capital The legacy of the wealthy</vt:lpstr>
      <vt:lpstr>Preservation of capital is a key goal HNW invest over 40% in safe asset classes</vt:lpstr>
      <vt:lpstr>Need or want? The wealthy are certainly purchasing permanent life insurance*</vt:lpstr>
      <vt:lpstr>Why permanent life insurance? Benefits in a nutshell</vt:lpstr>
      <vt:lpstr>Why participating life insurance? Benefits in a nutshell</vt:lpstr>
      <vt:lpstr>The principle of sharing Participating life insurance mechanics</vt:lpstr>
      <vt:lpstr>Dominated by investment gains Dividends by source and policy year*</vt:lpstr>
      <vt:lpstr>Volatility vs stability? Smoothing is a primary benefit of Par insurance</vt:lpstr>
      <vt:lpstr>Internal rate of return (IRR) on death An example based on continuation of the 2020 dividend scale*</vt:lpstr>
      <vt:lpstr>Quote</vt:lpstr>
      <vt:lpstr>Attractive return with less risk Historical performances1</vt:lpstr>
      <vt:lpstr>A corporate asset perspective An example based on continuation of the 2020 dividend scale*</vt:lpstr>
      <vt:lpstr>Why Sun Life? Global reach</vt:lpstr>
      <vt:lpstr>One of the top Canadian asset managers* And larger than top 5 Canadian pension funds combined</vt:lpstr>
      <vt:lpstr>Sun Life par account Strictly observed investment guidelines</vt:lpstr>
      <vt:lpstr>Proven investment team Sun Life Investment Management and MFS</vt:lpstr>
      <vt:lpstr>Weathering storms Sun Life is a safe place to put your money</vt:lpstr>
      <vt:lpstr>Thank you </vt:lpstr>
    </vt:vector>
  </TitlesOfParts>
  <Company>Sun Life Financial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Liz Pfohl</dc:creator>
  <cp:lastModifiedBy>Liz Pfohl</cp:lastModifiedBy>
  <cp:revision>1</cp:revision>
  <dcterms:created xsi:type="dcterms:W3CDTF">2021-02-04T19:26:14Z</dcterms:created>
  <dcterms:modified xsi:type="dcterms:W3CDTF">2022-05-31T18:24:23Z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0x010100FCBB73F1DDBCDE4CB728F892C6D0D34B</vt:lpwstr>
  </property>
  <property fmtid="{D5CDD505-2E9C-101B-9397-08002B2CF9AE}" pid="3" name="_dlc_DocIdItemGuid">
    <vt:lpwstr>ecdff1cc-6519-4cc3-830a-aaebe09d7c98</vt:lpwstr>
  </property>
  <property fmtid="{D5CDD505-2E9C-101B-9397-08002B2CF9AE}" pid="4" name="MediaServiceImageTags">
    <vt:lpwstr/>
  </property>
</Properties>
</file>